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668" r:id="rId6"/>
    <p:sldId id="683" r:id="rId7"/>
    <p:sldId id="675" r:id="rId8"/>
    <p:sldId id="682" r:id="rId9"/>
    <p:sldId id="692" r:id="rId10"/>
    <p:sldId id="693" r:id="rId11"/>
    <p:sldId id="694" r:id="rId12"/>
    <p:sldId id="695" r:id="rId13"/>
    <p:sldId id="696" r:id="rId14"/>
    <p:sldId id="687" r:id="rId15"/>
    <p:sldId id="697" r:id="rId16"/>
    <p:sldId id="699" r:id="rId17"/>
    <p:sldId id="690" r:id="rId18"/>
    <p:sldId id="700" r:id="rId19"/>
    <p:sldId id="701" r:id="rId20"/>
    <p:sldId id="702" r:id="rId21"/>
    <p:sldId id="703" r:id="rId22"/>
    <p:sldId id="704" r:id="rId23"/>
    <p:sldId id="705" r:id="rId24"/>
    <p:sldId id="706" r:id="rId25"/>
    <p:sldId id="707" r:id="rId26"/>
    <p:sldId id="708" r:id="rId27"/>
    <p:sldId id="709" r:id="rId28"/>
    <p:sldId id="712" r:id="rId29"/>
    <p:sldId id="713" r:id="rId30"/>
    <p:sldId id="714" r:id="rId31"/>
    <p:sldId id="717" r:id="rId32"/>
    <p:sldId id="719" r:id="rId33"/>
    <p:sldId id="720" r:id="rId34"/>
    <p:sldId id="721" r:id="rId35"/>
    <p:sldId id="722" r:id="rId36"/>
    <p:sldId id="723" r:id="rId37"/>
    <p:sldId id="724" r:id="rId38"/>
    <p:sldId id="725" r:id="rId39"/>
    <p:sldId id="726" r:id="rId40"/>
    <p:sldId id="727" r:id="rId41"/>
    <p:sldId id="728" r:id="rId42"/>
    <p:sldId id="729" r:id="rId43"/>
    <p:sldId id="730" r:id="rId44"/>
    <p:sldId id="731" r:id="rId45"/>
    <p:sldId id="732" r:id="rId46"/>
    <p:sldId id="733" r:id="rId47"/>
    <p:sldId id="735" r:id="rId48"/>
    <p:sldId id="736" r:id="rId49"/>
    <p:sldId id="737" r:id="rId50"/>
    <p:sldId id="738" r:id="rId51"/>
    <p:sldId id="739" r:id="rId52"/>
    <p:sldId id="672" r:id="rId53"/>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675"/>
            <p14:sldId id="682"/>
            <p14:sldId id="692"/>
            <p14:sldId id="693"/>
            <p14:sldId id="694"/>
            <p14:sldId id="695"/>
            <p14:sldId id="696"/>
            <p14:sldId id="687"/>
            <p14:sldId id="697"/>
            <p14:sldId id="699"/>
            <p14:sldId id="690"/>
            <p14:sldId id="700"/>
            <p14:sldId id="701"/>
            <p14:sldId id="702"/>
            <p14:sldId id="703"/>
            <p14:sldId id="704"/>
            <p14:sldId id="705"/>
            <p14:sldId id="706"/>
            <p14:sldId id="707"/>
            <p14:sldId id="708"/>
            <p14:sldId id="709"/>
            <p14:sldId id="712"/>
            <p14:sldId id="713"/>
            <p14:sldId id="714"/>
            <p14:sldId id="717"/>
            <p14:sldId id="719"/>
            <p14:sldId id="720"/>
            <p14:sldId id="721"/>
            <p14:sldId id="722"/>
            <p14:sldId id="723"/>
            <p14:sldId id="724"/>
            <p14:sldId id="725"/>
            <p14:sldId id="726"/>
            <p14:sldId id="727"/>
            <p14:sldId id="728"/>
            <p14:sldId id="729"/>
            <p14:sldId id="730"/>
            <p14:sldId id="731"/>
            <p14:sldId id="732"/>
            <p14:sldId id="733"/>
            <p14:sldId id="735"/>
            <p14:sldId id="736"/>
            <p14:sldId id="737"/>
            <p14:sldId id="738"/>
            <p14:sldId id="739"/>
            <p14:sldId id="672"/>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76580" autoAdjust="0"/>
  </p:normalViewPr>
  <p:slideViewPr>
    <p:cSldViewPr snapToGrid="0">
      <p:cViewPr varScale="1">
        <p:scale>
          <a:sx n="48" d="100"/>
          <a:sy n="48" d="100"/>
        </p:scale>
        <p:origin x="1332" y="24"/>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2015-08-04</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2015-08-04</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SD: Why sudo here?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are resources? What are recipe files?</a:t>
            </a:r>
          </a:p>
          <a:p>
            <a:endParaRPr lang="en-US" dirty="0" smtClean="0"/>
          </a:p>
          <a:p>
            <a:r>
              <a:rPr lang="en-US" dirty="0" smtClean="0"/>
              <a:t>Let's answer these questions one at a time.</a:t>
            </a:r>
          </a:p>
          <a:p>
            <a:endParaRPr lang="en-US" dirty="0" smtClean="0"/>
          </a:p>
          <a:p>
            <a:r>
              <a:rPr lang="en-US" dirty="0" smtClean="0"/>
              <a:t>First, let's look at Chef's documentation about resources. Visit the docs page on resources and read the first three paragraphs.</a:t>
            </a:r>
          </a:p>
          <a:p>
            <a:endParaRPr lang="en-US" dirty="0" smtClean="0"/>
          </a:p>
          <a:p>
            <a:r>
              <a:rPr lang="en-US" dirty="0" smtClean="0"/>
              <a:t>Instructor Note: This sounds crazy to ask people in a physical classroom to read this content but it is important that they learn to read the documentation. And particularly this entry is very useful.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961681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the </a:t>
            </a:r>
            <a:r>
              <a:rPr lang="en-US" dirty="0" smtClean="0">
                <a:latin typeface="Inconsolata" panose="020B0609030003000000" pitchFamily="49" charset="0"/>
              </a:rPr>
              <a:t>package "httpd"</a:t>
            </a:r>
            <a:r>
              <a:rPr lang="en-US" baseline="0" dirty="0" smtClean="0">
                <a:latin typeface="Inconsolata" panose="020B0609030003000000" pitchFamily="49" charset="0"/>
              </a:rPr>
              <a:t> command is run, the </a:t>
            </a:r>
            <a:r>
              <a:rPr lang="en-US" dirty="0" smtClean="0"/>
              <a:t>package named 'httpd' (Apache web server) is installed. In this example this command</a:t>
            </a:r>
            <a:r>
              <a:rPr lang="en-US" baseline="0" dirty="0" smtClean="0"/>
              <a:t> is being run from within a Resource of a recipe, not from the command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smtClean="0"/>
              <a:t>When the </a:t>
            </a:r>
            <a:r>
              <a:rPr lang="en-US" smtClean="0">
                <a:latin typeface="Inconsolata" panose="020B0609030003000000" pitchFamily="49" charset="0"/>
              </a:rPr>
              <a:t>package "httpd"</a:t>
            </a:r>
            <a:r>
              <a:rPr lang="en-US" baseline="0" smtClean="0">
                <a:latin typeface="Inconsolata" panose="020B0609030003000000" pitchFamily="49" charset="0"/>
              </a:rPr>
              <a:t> </a:t>
            </a:r>
            <a:r>
              <a:rPr lang="en-US" sz="900" smtClean="0"/>
              <a:t>The service named "ntp" is enabled (start on reboot)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SD: TBD Do you actually try</a:t>
            </a:r>
            <a:r>
              <a:rPr lang="en-US" baseline="0" dirty="0" smtClean="0"/>
              <a:t> "execute" while on this slide?</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wanted to install the </a:t>
            </a:r>
            <a:r>
              <a:rPr lang="en-US" dirty="0" err="1" smtClean="0"/>
              <a:t>nano</a:t>
            </a:r>
            <a:r>
              <a:rPr lang="en-US" dirty="0" smtClean="0"/>
              <a:t> package,</a:t>
            </a:r>
            <a:r>
              <a:rPr lang="en-US" baseline="0" dirty="0" smtClean="0"/>
              <a:t> you</a:t>
            </a:r>
            <a:r>
              <a:rPr lang="en-US" dirty="0" smtClean="0"/>
              <a:t> could run this command with the following text:</a:t>
            </a:r>
          </a:p>
          <a:p>
            <a:endParaRPr lang="en-US" dirty="0" smtClean="0"/>
          </a:p>
          <a:p>
            <a:r>
              <a:rPr lang="en-US" dirty="0" smtClean="0"/>
              <a:t>$ sudo chef-apply -e "package '</a:t>
            </a:r>
            <a:r>
              <a:rPr lang="en-US" dirty="0" err="1" smtClean="0"/>
              <a:t>nano</a:t>
            </a:r>
            <a:r>
              <a:rPr lang="en-US" dirty="0" smtClean="0"/>
              <a:t>'"</a:t>
            </a:r>
          </a:p>
          <a:p>
            <a:endParaRPr lang="en-US" dirty="0" smtClean="0"/>
          </a:p>
          <a:p>
            <a:r>
              <a:rPr lang="en-US" dirty="0" smtClean="0"/>
              <a:t>SD: TBD why sudo?</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verify that the editor is installed by again using the `which` command. You installed the </a:t>
            </a:r>
            <a:r>
              <a:rPr lang="en-US" dirty="0" err="1" smtClean="0"/>
              <a:t>nano</a:t>
            </a:r>
            <a:r>
              <a:rPr lang="en-US" dirty="0" smtClean="0"/>
              <a:t> editor and now </a:t>
            </a:r>
            <a:r>
              <a:rPr lang="en-US" b="1" dirty="0" smtClean="0"/>
              <a:t>which</a:t>
            </a:r>
            <a:r>
              <a:rPr lang="en-US" dirty="0" smtClean="0"/>
              <a:t> reports where it was able to find the </a:t>
            </a:r>
            <a:r>
              <a:rPr lang="en-US" dirty="0" err="1" smtClean="0"/>
              <a:t>nano</a:t>
            </a:r>
            <a:r>
              <a:rPr lang="en-US" dirty="0" smtClean="0"/>
              <a:t>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1. Before you execute the command</a:t>
            </a:r>
            <a:r>
              <a:rPr lang="en-US" baseline="0" dirty="0" smtClean="0"/>
              <a:t> t</a:t>
            </a:r>
            <a:r>
              <a:rPr lang="en-US" dirty="0" smtClean="0"/>
              <a:t>hink about what will happen. Think about what you would want to happen. Look at the output from the previous run. Then take a guess. Write it down or type out what you think will happen. Then run the command again</a:t>
            </a:r>
          </a:p>
          <a:p>
            <a:endParaRPr lang="en-US" dirty="0" smtClean="0"/>
          </a:p>
          <a:p>
            <a:pPr marL="0" indent="0">
              <a:buFont typeface="+mj-lt"/>
              <a:buNone/>
            </a:pPr>
            <a:r>
              <a:rPr lang="en-US" dirty="0" smtClean="0"/>
              <a:t>2. What would the output be if you ran this command? Was there a situation where the package was already uninstalled and we executed this resource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Hopefully it is clear from running the `chef-apply` command a few times that the resource we defined only takes action when it needs to take action.</a:t>
            </a:r>
          </a:p>
          <a:p>
            <a:endParaRPr lang="en-US" dirty="0" smtClean="0"/>
          </a:p>
          <a:p>
            <a:r>
              <a:rPr lang="en-US" dirty="0" smtClean="0"/>
              <a:t>We call this test and repair. Meaning the resource first tested the system before it takes action.</a:t>
            </a:r>
          </a:p>
          <a:p>
            <a:endParaRPr lang="en-US" dirty="0" smtClean="0"/>
          </a:p>
          <a:p>
            <a:r>
              <a:rPr lang="en-US" dirty="0" smtClean="0"/>
              <a:t>If the package is already installed, then the resource does not need to take action.</a:t>
            </a:r>
          </a:p>
          <a:p>
            <a:endParaRPr lang="en-US" dirty="0" smtClean="0"/>
          </a:p>
          <a:p>
            <a:r>
              <a:rPr lang="en-US" dirty="0" smtClean="0"/>
              <a:t>If the package is not installed, then the resource NEEDS to take action to install that package.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SD: TBD Do some of the previous slide's speaker notes</a:t>
            </a:r>
            <a:r>
              <a:rPr lang="en-US" baseline="0" dirty="0" smtClean="0"/>
              <a:t> go 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462527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the editor of your choice (vim, </a:t>
            </a:r>
            <a:r>
              <a:rPr lang="en-US" dirty="0" err="1" smtClean="0"/>
              <a:t>nano</a:t>
            </a:r>
            <a:r>
              <a:rPr lang="en-US" dirty="0" smtClean="0"/>
              <a:t>, </a:t>
            </a:r>
            <a:r>
              <a:rPr lang="en-US" dirty="0" err="1" smtClean="0"/>
              <a:t>emacs</a:t>
            </a:r>
            <a:r>
              <a:rPr lang="en-US" dirty="0" smtClean="0"/>
              <a:t>) for this lab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p>
          <a:p>
            <a:endParaRPr lang="en-US" dirty="0" smtClean="0"/>
          </a:p>
          <a:p>
            <a:r>
              <a:rPr lang="en-US" dirty="0" smtClean="0"/>
              <a:t>Add the resource definition displayed here.</a:t>
            </a:r>
          </a:p>
          <a:p>
            <a:endParaRPr lang="en-US" dirty="0" smtClean="0"/>
          </a:p>
          <a:p>
            <a:r>
              <a:rPr lang="en-US" dirty="0" smtClean="0"/>
              <a:t>We are defining a resource with the type called 'file' and named 'hello.txt'. We also are stating what the contents of that file should contain 'Hello, World!'.</a:t>
            </a:r>
          </a:p>
          <a:p>
            <a:endParaRPr lang="en-US" dirty="0" smtClean="0"/>
          </a:p>
          <a:p>
            <a:r>
              <a:rPr lang="en-US" dirty="0" smtClean="0"/>
              <a:t>Save the file and let's return to the terminal and the `chef-apply` 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help again it looks like that we can provide a recipe file directly to the `chef-apply` command.</a:t>
            </a:r>
          </a:p>
          <a:p>
            <a:endParaRPr lang="en-US" dirty="0" smtClean="0"/>
          </a:p>
          <a:p>
            <a:r>
              <a:rPr lang="en-US" dirty="0" smtClean="0"/>
              <a:t>SD: TBD Why sudo?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apply our recipe we would need to type `sudo chef-apply </a:t>
            </a:r>
            <a:r>
              <a:rPr lang="en-US" dirty="0" err="1" smtClean="0"/>
              <a:t>hello.rb</a:t>
            </a:r>
            <a:r>
              <a:rPr lang="en-US" dirty="0" smtClean="0"/>
              <a:t>`.</a:t>
            </a:r>
          </a:p>
          <a:p>
            <a:endParaRPr lang="en-US" dirty="0" smtClean="0"/>
          </a:p>
          <a:p>
            <a:r>
              <a:rPr lang="en-US" dirty="0" smtClean="0"/>
              <a:t>Reviewing the output you should see a file named 'hello.txt' was created and then the contents of the was updated to include our 'Hello, World!'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to prove that a file was created you can use the `cat` command with the path of the file, 'hello.txt'. 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pick an editor and then use Chef to install it.</a:t>
            </a:r>
          </a:p>
          <a:p>
            <a:endParaRPr lang="en-US" dirty="0" smtClean="0"/>
          </a:p>
          <a:p>
            <a:r>
              <a:rPr lang="en-US" dirty="0" smtClean="0"/>
              <a:t>There are three command-line editors that we can choose from. Each with their own strengths and weaknesses. Let's review their common commands for opening and writing files to the file system.</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0623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a:t>
            </a:r>
            <a:r>
              <a:rPr lang="en-US" dirty="0" err="1" smtClean="0"/>
              <a:t>hello.rb</a:t>
            </a:r>
            <a:r>
              <a:rPr lang="en-US"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here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parameter 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SD: Why some say "Lab" and some say "Exercise?</a:t>
            </a:r>
          </a:p>
          <a:p>
            <a:endParaRPr lang="en-US" dirty="0" smtClean="0"/>
          </a:p>
          <a:p>
            <a:r>
              <a:rPr lang="en-US" dirty="0" smtClean="0"/>
              <a:t>Can you find that information in the output from running `chef-apply`?</a:t>
            </a:r>
          </a:p>
          <a:p>
            <a:endParaRPr lang="en-US" dirty="0" smtClean="0"/>
          </a:p>
          <a:p>
            <a:r>
              <a:rPr lang="en-US" dirty="0" smtClean="0"/>
              <a:t>Could you find that information in the documentation for the file resource?</a:t>
            </a:r>
          </a:p>
          <a:p>
            <a:endParaRPr lang="en-US" dirty="0" smtClean="0"/>
          </a:p>
          <a:p>
            <a:r>
              <a:rPr lang="en-US" dirty="0" smtClean="0"/>
              <a:t>Read through the file resource documentation.</a:t>
            </a:r>
          </a:p>
          <a:p>
            <a:endParaRPr lang="en-US" dirty="0" smtClean="0"/>
          </a:p>
          <a:p>
            <a:r>
              <a:rPr lang="en-US" dirty="0" smtClean="0"/>
              <a:t>First, find the list of actions and then see if you can find the default one.</a:t>
            </a:r>
          </a:p>
          <a:p>
            <a:endParaRPr lang="en-US" dirty="0" smtClean="0"/>
          </a:p>
          <a:p>
            <a:r>
              <a:rPr lang="en-US" dirty="0" smtClean="0"/>
              <a:t>Second, find the list of attributes and find the default values for mode, owner, and group.</a:t>
            </a:r>
          </a:p>
          <a:p>
            <a:endParaRPr lang="en-US" dirty="0" smtClean="0"/>
          </a:p>
          <a:p>
            <a:r>
              <a:rPr lang="en-US" dirty="0" smtClean="0"/>
              <a:t>The reason is that we want you to return to the file resource in '</a:t>
            </a:r>
            <a:r>
              <a:rPr lang="en-US" dirty="0" err="1" smtClean="0"/>
              <a:t>hello.rb</a:t>
            </a:r>
            <a:r>
              <a:rPr lang="en-US" dirty="0" smtClean="0"/>
              <a:t>' and add attributes for mode, owner and group. But only if the values here are different from the default values.</a:t>
            </a:r>
          </a:p>
          <a:p>
            <a:endParaRPr lang="en-US" dirty="0" smtClean="0"/>
          </a:p>
          <a:p>
            <a:r>
              <a:rPr lang="en-US" dirty="0" smtClean="0"/>
              <a:t>Instructor Note:  Allow the attendees time to solve this exercise.</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Emacs</a:t>
            </a:r>
            <a:r>
              <a:rPr lang="en-US" dirty="0" smtClean="0"/>
              <a:t> is fairly straightforward for editing files. It uses a chorded key system for commands. So the commands for writing to a file and exiting all start with CTRL+X and are their respective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and attributes we tend to save ourselves the keystrokes and forgo expressing them.</a:t>
            </a:r>
          </a:p>
          <a:p>
            <a:endParaRPr lang="en-US" dirty="0" smtClean="0"/>
          </a:p>
          <a:p>
            <a:r>
              <a:rPr lang="en-US" dirty="0" smtClean="0"/>
              <a:t>The file resource in </a:t>
            </a:r>
            <a:r>
              <a:rPr lang="en-US" dirty="0" err="1" smtClean="0"/>
              <a:t>hello.rb</a:t>
            </a:r>
            <a:r>
              <a:rPr lang="en-US" dirty="0" smtClean="0"/>
              <a:t> does however need to add three new attributes: mode; owner; and group. And that is because the default values for these attributes are not the ones we want in our configuration policy.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6416883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Create a recipe named '</a:t>
            </a:r>
            <a:r>
              <a:rPr lang="en-US" dirty="0" err="1" smtClean="0"/>
              <a:t>setup.rb</a:t>
            </a:r>
            <a:r>
              <a:rPr lang="en-US" dirty="0" smtClean="0"/>
              <a:t>' that: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Installs the editor</a:t>
            </a:r>
          </a:p>
          <a:p>
            <a:pPr marL="171450" indent="-171450">
              <a:buFont typeface="Arial" panose="020B0604020202020204" pitchFamily="34" charset="0"/>
              <a:buChar char="•"/>
            </a:pPr>
            <a:r>
              <a:rPr lang="en-US" dirty="0" smtClean="0"/>
              <a:t>Installs the tree package</a:t>
            </a:r>
          </a:p>
          <a:p>
            <a:pPr marL="171450" indent="-171450">
              <a:buFont typeface="Arial" panose="020B0604020202020204" pitchFamily="34" charset="0"/>
              <a:buChar char="•"/>
            </a:pPr>
            <a:r>
              <a:rPr lang="en-US" dirty="0" smtClean="0"/>
              <a:t>And then creates an MOTD file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dirty="0" smtClean="0"/>
              <a:t>Let's break that down: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53884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SD: TBD _ does this speaker note go here?  "Here is the final version of the `</a:t>
            </a:r>
            <a:r>
              <a:rPr lang="en-US" dirty="0" err="1" smtClean="0"/>
              <a:t>setup.rb</a:t>
            </a:r>
            <a:r>
              <a:rPr lang="en-US" dirty="0" smtClean="0"/>
              <a:t>` file that installs all the editors, our tree package, and creates our MOTD file.</a:t>
            </a:r>
          </a:p>
          <a:p>
            <a:r>
              <a:rPr lang="en-US" dirty="0" smtClean="0"/>
              <a:t>"</a:t>
            </a:r>
          </a:p>
          <a:p>
            <a:endParaRPr lang="en-US" dirty="0" smtClean="0"/>
          </a:p>
          <a:p>
            <a:r>
              <a:rPr lang="en-US" dirty="0" smtClean="0"/>
              <a:t>What is the resource definition for this description: `The package named $EDITOR is installed.`</a:t>
            </a:r>
          </a:p>
          <a:p>
            <a:endParaRPr lang="en-US" dirty="0" smtClean="0"/>
          </a:p>
          <a:p>
            <a:r>
              <a:rPr lang="en-US" dirty="0" smtClean="0"/>
              <a:t>What is the resource definition for this description: `The package named tree is installed.`</a:t>
            </a:r>
          </a:p>
          <a:p>
            <a:endParaRPr lang="en-US" dirty="0" smtClean="0"/>
          </a:p>
          <a:p>
            <a:r>
              <a:rPr lang="en-US" dirty="0" smtClean="0"/>
              <a:t>What is the resource definition for this description: `The file named "/etc/</a:t>
            </a:r>
            <a:r>
              <a:rPr lang="en-US" dirty="0" err="1" smtClean="0"/>
              <a:t>motd</a:t>
            </a:r>
            <a:r>
              <a:rPr lang="en-US" dirty="0" smtClean="0"/>
              <a:t>" is created with the content "Property of ...".`</a:t>
            </a:r>
          </a:p>
          <a:p>
            <a:endParaRPr lang="en-US" dirty="0" smtClean="0"/>
          </a:p>
          <a:p>
            <a:r>
              <a:rPr lang="en-US" dirty="0" smtClean="0"/>
              <a:t>Instructor Note: Allow the attendees time to solve this exercise.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SD: TBD </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up this section on resources with a discussion.</a:t>
            </a:r>
          </a:p>
          <a:p>
            <a:endParaRPr lang="en-US" dirty="0" smtClean="0"/>
          </a:p>
          <a:p>
            <a:r>
              <a:rPr lang="en-US" dirty="0" smtClean="0"/>
              <a:t>We want you to write down or type out a few words for each of these questions. Because I want each of you to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Alright lets answer these four questions</a:t>
            </a:r>
            <a:r>
              <a:rPr lang="en-US" smtClean="0"/>
              <a:t>.</a:t>
            </a:r>
            <a:r>
              <a:rPr lang="en-US" baseline="0" smtClean="0"/>
              <a:t> </a:t>
            </a:r>
            <a:endParaRPr lang="en-US" dirty="0" smtClean="0"/>
          </a:p>
          <a:p>
            <a:pPr marL="171450" indent="-171450">
              <a:buFont typeface="Arial" panose="020B0604020202020204" pitchFamily="34" charset="0"/>
              <a:buChar char="•"/>
            </a:pPr>
            <a:r>
              <a:rPr lang="en-US" dirty="0" smtClean="0"/>
              <a:t>What is a resource?</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What are some other possible examples of resources?</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How did the examples resources we wrote describe the desired state of an element of our infrastructure?</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individuals in this class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Nano is usually touted as the easiest editor to get started with editing through the command-line. There is no save. Nano will prompt you on exit if you would like to save the changes. You press Y to accept the changes and then ENTER to confirm to save to the file path.</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0140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Vim (like vi) is more complex because of its different modes. The important keystroke to remember is '</a:t>
            </a:r>
            <a:r>
              <a:rPr lang="en-US" dirty="0" err="1" smtClean="0"/>
              <a:t>i</a:t>
            </a:r>
            <a:r>
              <a:rPr lang="en-US" dirty="0" smtClean="0"/>
              <a:t>', placing you in text entry mode, which allow you to INSERT text into the document. When you are done editing, you need to return to commands mode by pressing ESC. And then you can send commands to write and quit with :w and :q respectively.</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You can also combine the Write</a:t>
            </a:r>
            <a:r>
              <a:rPr lang="en-US" baseline="0" dirty="0" smtClean="0"/>
              <a:t> and Exit commands like this: </a:t>
            </a:r>
            <a:r>
              <a:rPr lang="en-US" dirty="0" smtClean="0">
                <a:latin typeface="Inconsolata"/>
                <a:cs typeface="Inconsolata"/>
              </a:rPr>
              <a:t>ESC, :</a:t>
            </a:r>
            <a:r>
              <a:rPr lang="en-US" dirty="0" err="1" smtClean="0">
                <a:latin typeface="Inconsolata"/>
                <a:cs typeface="Inconsolata"/>
              </a:rPr>
              <a:t>wq</a:t>
            </a:r>
            <a:endParaRPr lang="en-US" dirty="0" smtClean="0">
              <a:latin typeface="Inconsolata"/>
              <a:cs typeface="Inconsolata"/>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1340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You can use the `which` command and ask the Operating System (OS) if it knows if there is an executable for our text editor in our path.</a:t>
            </a:r>
          </a:p>
          <a:p>
            <a:endParaRPr lang="en-US" dirty="0" smtClean="0"/>
          </a:p>
          <a:p>
            <a:r>
              <a:rPr lang="en-US" dirty="0" smtClean="0"/>
              <a:t>Is </a:t>
            </a:r>
            <a:r>
              <a:rPr lang="en-US" dirty="0" err="1" smtClean="0"/>
              <a:t>nano</a:t>
            </a:r>
            <a:r>
              <a:rPr lang="en-US" dirty="0" smtClean="0"/>
              <a:t>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a:t>
            </a:r>
            <a:r>
              <a:rPr lang="en-US" dirty="0" err="1" smtClean="0"/>
              <a:t>emacs</a:t>
            </a:r>
            <a:r>
              <a:rPr lang="en-US" dirty="0" smtClean="0"/>
              <a:t>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a:t>
            </a:r>
            <a:r>
              <a:rPr lang="en-US" dirty="0" err="1" smtClean="0"/>
              <a:t>linux</a:t>
            </a:r>
            <a:r>
              <a:rPr lang="en-US" dirty="0" smtClean="0"/>
              <a:t> distribution and start installing packages through the distribution's specific package manager -- 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1365262" y="242027"/>
            <a:ext cx="586675" cy="594938"/>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7988999" y="8686800"/>
            <a:ext cx="241300" cy="492443"/>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25400"/>
            <a:fld id="{81D60167-4931-47E6-BA6A-407CBD079E47}" type="slidenum">
              <a:rPr lang="en-US" smtClean="0"/>
              <a:pPr marL="25400"/>
              <a:t>‹#›</a:t>
            </a:fld>
            <a:endParaRPr lang="en-US" dirty="0"/>
          </a:p>
        </p:txBody>
      </p:sp>
      <p:sp>
        <p:nvSpPr>
          <p:cNvPr id="12" name="object 41"/>
          <p:cNvSpPr txBox="1">
            <a:spLocks/>
          </p:cNvSpPr>
          <p:nvPr userDrawn="1"/>
        </p:nvSpPr>
        <p:spPr>
          <a:xfrm>
            <a:off x="7823200" y="8686800"/>
            <a:ext cx="533400" cy="25114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dirty="0" smtClean="0"/>
              <a:t>1-</a:t>
            </a:r>
            <a:endParaRPr lang="en-US" dirty="0"/>
          </a:p>
        </p:txBody>
      </p:sp>
      <p:sp>
        <p:nvSpPr>
          <p:cNvPr id="15"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2-</a:t>
            </a:r>
            <a:endParaRPr lang="en-US" sz="1400"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508000" y="1392148"/>
            <a:ext cx="11173968" cy="4009465"/>
          </a:xfrm>
        </p:spPr>
        <p:txBody>
          <a:bodyPr>
            <a:noAutofit/>
          </a:bodyPr>
          <a:lstStyle>
            <a:lvl1pPr>
              <a:spcAft>
                <a:spcPts val="600"/>
              </a:spcAft>
              <a:defRPr baseline="0">
                <a:solidFill>
                  <a:schemeClr val="accent3">
                    <a:lumMod val="50000"/>
                  </a:schemeClr>
                </a:solidFill>
              </a:defRPr>
            </a:lvl1pPr>
            <a:lvl2pPr>
              <a:spcAft>
                <a:spcPts val="600"/>
              </a:spcAft>
              <a:defRPr baseline="0">
                <a:solidFill>
                  <a:schemeClr val="accent3">
                    <a:lumMod val="50000"/>
                  </a:schemeClr>
                </a:solidFill>
              </a:defRPr>
            </a:lvl2pPr>
            <a:lvl3pPr>
              <a:spcAft>
                <a:spcPts val="600"/>
              </a:spcAft>
              <a:defRPr baseline="0">
                <a:solidFill>
                  <a:schemeClr val="accent3">
                    <a:lumMod val="50000"/>
                  </a:schemeClr>
                </a:solidFill>
              </a:defRPr>
            </a:lvl3pPr>
            <a:lvl4pPr>
              <a:spcAft>
                <a:spcPts val="600"/>
              </a:spcAft>
              <a:defRPr baseline="0">
                <a:solidFill>
                  <a:schemeClr val="accent3">
                    <a:lumMod val="50000"/>
                  </a:schemeClr>
                </a:solidFill>
              </a:defRPr>
            </a:lvl4pPr>
            <a:lvl5pPr>
              <a:spcAft>
                <a:spcPts val="6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endParaRPr lang="en-US" sz="12700"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2-</a:t>
            </a:r>
            <a:endParaRPr lang="en-US" sz="14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cxnSp>
        <p:nvCxnSpPr>
          <p:cNvPr id="3" name="Straight Connector 2"/>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2260314" y="1872244"/>
            <a:ext cx="8229600" cy="1003163"/>
          </a:xfrm>
        </p:spPr>
        <p:txBody>
          <a:bodyPr wrap="square" lIns="91440" tIns="91440" rIns="91440" bIns="91440" anchor="ctr" anchorCtr="0">
            <a:noAutofit/>
          </a:bodyPr>
          <a:lstStyle>
            <a:lvl1pPr>
              <a:lnSpc>
                <a:spcPct val="90000"/>
              </a:lnSpc>
              <a:defRPr sz="36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2260314" y="2588353"/>
            <a:ext cx="8229600" cy="461665"/>
          </a:xfrm>
        </p:spPr>
        <p:txBody>
          <a:bodyPr wrap="square" lIns="91440" tIns="91440" rIns="91440" bIns="91440">
            <a:spAutoFit/>
          </a:bodyPr>
          <a:lstStyle>
            <a:lvl1pPr marL="0" indent="0" algn="l">
              <a:lnSpc>
                <a:spcPct val="90000"/>
              </a:lnSpc>
              <a:spcBef>
                <a:spcPts val="0"/>
              </a:spcBef>
              <a:buNone/>
              <a:defRPr sz="20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2260314" y="3140336"/>
            <a:ext cx="8229600" cy="430887"/>
          </a:xfrm>
        </p:spPr>
        <p:txBody>
          <a:bodyPr wrap="square" lIns="91440" tIns="91440" rIns="91440" bIns="91440">
            <a:spAutoFit/>
          </a:bodyPr>
          <a:lstStyle>
            <a:lvl1pPr marL="0" indent="0">
              <a:buNone/>
              <a:defRPr sz="16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2-</a:t>
            </a:r>
            <a:endParaRPr lang="en-US" sz="1400"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spTree>
    <p:extLst>
      <p:ext uri="{BB962C8B-B14F-4D97-AF65-F5344CB8AC3E}">
        <p14:creationId xmlns:p14="http://schemas.microsoft.com/office/powerpoint/2010/main" val="26831336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840828" y="1736971"/>
            <a:ext cx="10817770" cy="4386817"/>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LOCAL</a:t>
            </a:r>
          </a:p>
        </p:txBody>
      </p:sp>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183954" y="1074821"/>
            <a:ext cx="528112" cy="403418"/>
          </a:xfrm>
          <a:prstGeom prst="rect">
            <a:avLst/>
          </a:prstGeom>
        </p:spPr>
      </p:pic>
      <p:sp>
        <p:nvSpPr>
          <p:cNvPr id="9"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2-</a:t>
            </a:r>
            <a:endParaRPr lang="en-US" sz="1400"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1365262" y="242027"/>
            <a:ext cx="586675" cy="594938"/>
          </a:xfrm>
          <a:prstGeom prst="rect">
            <a:avLst/>
          </a:prstGeom>
        </p:spPr>
      </p:pic>
    </p:spTree>
    <p:extLst>
      <p:ext uri="{BB962C8B-B14F-4D97-AF65-F5344CB8AC3E}">
        <p14:creationId xmlns:p14="http://schemas.microsoft.com/office/powerpoint/2010/main" val="2203398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840828" y="1585310"/>
            <a:ext cx="10817770" cy="254000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7" name="Content Placeholder 5"/>
          <p:cNvSpPr>
            <a:spLocks noGrp="1"/>
          </p:cNvSpPr>
          <p:nvPr>
            <p:ph sz="quarter" idx="12"/>
          </p:nvPr>
        </p:nvSpPr>
        <p:spPr>
          <a:xfrm>
            <a:off x="840828" y="4215384"/>
            <a:ext cx="10817771" cy="219456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849353" y="264770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857300" y="314921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2-</a:t>
            </a:r>
            <a:endParaRPr lang="en-US" sz="14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6928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840828" y="1585310"/>
            <a:ext cx="5298965"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6" name="Content Placeholder 5"/>
          <p:cNvSpPr>
            <a:spLocks noGrp="1"/>
          </p:cNvSpPr>
          <p:nvPr>
            <p:ph sz="quarter" idx="12"/>
          </p:nvPr>
        </p:nvSpPr>
        <p:spPr>
          <a:xfrm>
            <a:off x="6358759" y="1585310"/>
            <a:ext cx="5299841" cy="4720897"/>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849354" y="2617614"/>
            <a:ext cx="5283888"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857301" y="3119121"/>
            <a:ext cx="5283888"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2-</a:t>
            </a:r>
            <a:endParaRPr lang="en-US" sz="1400"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1365262" y="242027"/>
            <a:ext cx="586675" cy="594938"/>
          </a:xfrm>
          <a:prstGeom prst="rect">
            <a:avLst/>
          </a:prstGeom>
        </p:spPr>
      </p:pic>
    </p:spTree>
    <p:extLst>
      <p:ext uri="{BB962C8B-B14F-4D97-AF65-F5344CB8AC3E}">
        <p14:creationId xmlns:p14="http://schemas.microsoft.com/office/powerpoint/2010/main" val="1916299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cxnSp>
        <p:nvCxnSpPr>
          <p:cNvPr id="15" name="Straight Connector 14"/>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2-</a:t>
            </a:r>
            <a:endParaRPr lang="en-US" sz="14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cxnSp>
        <p:nvCxnSpPr>
          <p:cNvPr id="10" name="Straight Connector 9"/>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2-</a:t>
            </a:r>
            <a:endParaRPr lang="en-US" sz="1400"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cxnSp>
        <p:nvCxnSpPr>
          <p:cNvPr id="8" name="Straight Connector 7"/>
          <p:cNvCxnSpPr/>
          <p:nvPr userDrawn="1"/>
        </p:nvCxnSpPr>
        <p:spPr>
          <a:xfrm flipH="1">
            <a:off x="0" y="6123788"/>
            <a:ext cx="12192000" cy="26895"/>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243299" y="6434705"/>
            <a:ext cx="4261465" cy="380667"/>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4724400" y="6434746"/>
            <a:ext cx="2743200" cy="365125"/>
          </a:xfrm>
          <a:prstGeom prst="rect">
            <a:avLst/>
          </a:prstGeom>
        </p:spPr>
        <p:txBody>
          <a:bodyPr/>
          <a:lstStyle>
            <a:lvl1pPr algn="ctr">
              <a:defRPr sz="1400">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5824583" y="6509657"/>
            <a:ext cx="548868" cy="215444"/>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5400"/>
            <a:r>
              <a:rPr lang="en-US" sz="1400" b="0" dirty="0" smtClean="0">
                <a:solidFill>
                  <a:srgbClr val="7D868C"/>
                </a:solidFill>
                <a:latin typeface="+mn-lt"/>
                <a:cs typeface="Arial" panose="020B0604020202020204" pitchFamily="34" charset="0"/>
              </a:rPr>
              <a:t>2-</a:t>
            </a:r>
            <a:endParaRPr lang="en-US" sz="1400"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1357234" y="6134093"/>
            <a:ext cx="712847" cy="779693"/>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2" r:id="rId21"/>
    <p:sldLayoutId id="2147483793" r:id="rId22"/>
    <p:sldLayoutId id="2147483794" r:id="rId23"/>
    <p:sldLayoutId id="214748379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docs.chef.io/chef/resources.html#file"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docs.chef.io/chef/resources.html#file"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hyperlink" Target="http://docs.chef.io/chef/resources.html#file" TargetMode="External"/><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a:t>
            </a:r>
            <a:r>
              <a:rPr lang="en-US"/>
              <a:t>Building </a:t>
            </a:r>
            <a:r>
              <a:rPr lang="en-US" smtClean="0"/>
              <a:t>Blocks </a:t>
            </a:r>
            <a:endParaRPr lang="en-US" dirty="0"/>
          </a:p>
        </p:txBody>
      </p:sp>
      <p:sp>
        <p:nvSpPr>
          <p:cNvPr id="7" name="Footer Placeholder 2"/>
          <p:cNvSpPr>
            <a:spLocks noGrp="1"/>
          </p:cNvSpPr>
          <p:nvPr>
            <p:ph type="ftr" sz="quarter" idx="10"/>
          </p:nvPr>
        </p:nvSpPr>
        <p:spPr>
          <a:xfrm>
            <a:off x="243299" y="6445722"/>
            <a:ext cx="4261465" cy="380667"/>
          </a:xfrm>
        </p:spPr>
        <p:txBody>
          <a:bodyPr/>
          <a:lstStyle/>
          <a:p>
            <a:pPr algn="l"/>
            <a:r>
              <a:rPr lang="en-US" sz="1200" dirty="0" smtClean="0">
                <a:solidFill>
                  <a:srgbClr val="7D868C"/>
                </a:solidFill>
              </a:rPr>
              <a:t>©2015 Chef Software Inc.</a:t>
            </a:r>
            <a:endParaRPr lang="en-US" sz="1200" dirty="0">
              <a:solidFill>
                <a:srgbClr val="7D868C"/>
              </a:solidFill>
            </a:endParaRPr>
          </a:p>
        </p:txBody>
      </p:sp>
      <p:sp>
        <p:nvSpPr>
          <p:cNvPr id="6" name="Footer Placeholder 2"/>
          <p:cNvSpPr>
            <a:spLocks noGrp="1"/>
          </p:cNvSpPr>
          <p:nvPr>
            <p:ph type="ftr" sz="quarter" idx="10"/>
          </p:nvPr>
        </p:nvSpPr>
        <p:spPr>
          <a:xfrm>
            <a:off x="4710814" y="6429999"/>
            <a:ext cx="2770373" cy="369332"/>
          </a:xfrm>
        </p:spPr>
        <p:txBody>
          <a:bodyPr/>
          <a:lstStyle/>
          <a:p>
            <a:pPr algn="ctr"/>
            <a:r>
              <a:rPr lang="en-US" sz="1200" dirty="0" smtClean="0">
                <a:solidFill>
                  <a:srgbClr val="7D868C"/>
                </a:solidFill>
              </a:rPr>
              <a:t>Course v4.0</a:t>
            </a:r>
            <a:endParaRPr lang="en-US" sz="1200" dirty="0">
              <a:solidFill>
                <a:srgbClr val="7D868C"/>
              </a:solidFill>
            </a:endParaRP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The best way to learn Chef is to use Chef</a:t>
            </a:r>
          </a:p>
          <a:p>
            <a:endParaRPr lang="en-US" dirty="0" smtClean="0"/>
          </a:p>
          <a:p>
            <a:r>
              <a:rPr lang="en-US" dirty="0" smtClean="0"/>
              <a:t>One of the best ways to learn a technology is to apply the technology in every situation that it can be applied </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An executable program that allows you to work with resources and recipe </a:t>
            </a:r>
            <a:r>
              <a:rPr lang="en-US" sz="2800" dirty="0" smtClean="0"/>
              <a:t>files</a:t>
            </a:r>
          </a:p>
          <a:p>
            <a:endParaRPr lang="en-US" sz="2800" dirty="0"/>
          </a:p>
          <a:p>
            <a:r>
              <a:rPr lang="en-US" sz="2800" b="1" dirty="0" smtClean="0"/>
              <a:t>chef-apply</a:t>
            </a:r>
            <a:r>
              <a:rPr lang="en-US" sz="2800" dirty="0" smtClean="0"/>
              <a:t> is </a:t>
            </a:r>
            <a:r>
              <a:rPr lang="en-US" sz="2800" dirty="0"/>
              <a:t>a command-line application that allows us to work with resources and recipes </a:t>
            </a:r>
            <a:r>
              <a:rPr lang="en-US" sz="2800" dirty="0" smtClean="0"/>
              <a:t>files</a:t>
            </a:r>
            <a:endParaRPr lang="en-US" sz="2800" dirty="0"/>
          </a:p>
          <a:p>
            <a:endParaRPr lang="en-US" sz="2800" dirty="0" smtClean="0"/>
          </a:p>
          <a:p>
            <a:endParaRPr lang="en-US" sz="2800" dirty="0"/>
          </a:p>
          <a:p>
            <a:endParaRPr lang="en-US" sz="28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56815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840828" y="1736972"/>
            <a:ext cx="10817770" cy="429276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243299" y="6434705"/>
            <a:ext cx="4261465" cy="380667"/>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
        <p:nvSpPr>
          <p:cNvPr id="7" name="Rectangle 6"/>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915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13</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A resource is a statement of configuration policy. It describes the desired state of an element of your infrastructure, along with the steps needed to bring that item to the desired state. Each resource statement includes the resource type (such as </a:t>
            </a:r>
            <a:r>
              <a:rPr lang="en-US" sz="2800" dirty="0" smtClean="0"/>
              <a:t>…SD: TBD</a:t>
            </a:r>
          </a:p>
          <a:p>
            <a:endParaRPr lang="en-US" sz="2800" dirty="0"/>
          </a:p>
          <a:p>
            <a:r>
              <a:rPr lang="en-US" sz="2800" dirty="0"/>
              <a:t>First, let's look at Chef's documentation about resources. Visit the docs page on resources and read the first three paragraphs</a:t>
            </a:r>
            <a:r>
              <a:rPr lang="en-US" sz="2800" dirty="0" smtClean="0"/>
              <a:t>.</a:t>
            </a:r>
          </a:p>
          <a:p>
            <a:endParaRPr lang="en-US" sz="2800" dirty="0"/>
          </a:p>
          <a:p>
            <a:r>
              <a:rPr lang="en-US" sz="2800" dirty="0">
                <a:hlinkClick r:id="rId3"/>
              </a:rPr>
              <a:t>https://</a:t>
            </a:r>
            <a:r>
              <a:rPr lang="en-US" sz="2800" dirty="0" smtClean="0">
                <a:hlinkClick r:id="rId3"/>
              </a:rPr>
              <a:t>docs.chef.io/resources.html</a:t>
            </a:r>
            <a:endParaRPr lang="en-US" sz="2800" dirty="0" smtClean="0"/>
          </a:p>
          <a:p>
            <a:endParaRPr lang="en-US" sz="2800" dirty="0"/>
          </a:p>
          <a:p>
            <a:pPr lvl="1"/>
            <a:endParaRPr lang="de-DE" sz="2400" dirty="0"/>
          </a:p>
          <a:p>
            <a:pPr lvl="1"/>
            <a:endParaRPr lang="en-US" sz="2400" dirty="0"/>
          </a:p>
          <a:p>
            <a:endParaRPr lang="en-US" sz="28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4"/>
          <a:stretch>
            <a:fillRect/>
          </a:stretch>
        </p:blipFill>
        <p:spPr>
          <a:xfrm>
            <a:off x="10679564" y="4628733"/>
            <a:ext cx="1185213" cy="1185213"/>
          </a:xfrm>
          <a:prstGeom prst="rect">
            <a:avLst/>
          </a:prstGeom>
        </p:spPr>
      </p:pic>
    </p:spTree>
    <p:extLst>
      <p:ext uri="{BB962C8B-B14F-4D97-AF65-F5344CB8AC3E}">
        <p14:creationId xmlns:p14="http://schemas.microsoft.com/office/powerpoint/2010/main" val="572896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508000" y="1392149"/>
            <a:ext cx="11173968" cy="1175687"/>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508000" y="2755727"/>
            <a:ext cx="11173968" cy="2567836"/>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t>The package named "httpd" is installed.</a:t>
            </a:r>
          </a:p>
          <a:p>
            <a:endParaRPr lang="en-US" sz="2800" dirty="0" smtClean="0"/>
          </a:p>
          <a:p>
            <a:pPr lvl="1"/>
            <a:endParaRPr lang="de-DE" sz="2400" dirty="0" smtClean="0"/>
          </a:p>
          <a:p>
            <a:pPr lvl="1"/>
            <a:endParaRPr lang="en-US" sz="2400" dirty="0" smtClean="0"/>
          </a:p>
          <a:p>
            <a:endParaRPr lang="en-US" sz="2800" dirty="0"/>
          </a:p>
        </p:txBody>
      </p:sp>
      <p:sp>
        <p:nvSpPr>
          <p:cNvPr id="14" name="Text Placeholder 13"/>
          <p:cNvSpPr txBox="1">
            <a:spLocks/>
          </p:cNvSpPr>
          <p:nvPr/>
        </p:nvSpPr>
        <p:spPr bwMode="white">
          <a:xfrm>
            <a:off x="3193657" y="5511424"/>
            <a:ext cx="6337990" cy="45723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cs typeface="Inconsolata"/>
              </a:rPr>
              <a:t>http://docs.chef.io/chef/resources.html#package</a:t>
            </a:r>
            <a:endParaRPr lang="en-US" sz="1800" dirty="0">
              <a:cs typeface="Inconsolata"/>
            </a:endParaRPr>
          </a:p>
        </p:txBody>
      </p:sp>
    </p:spTree>
    <p:extLst>
      <p:ext uri="{BB962C8B-B14F-4D97-AF65-F5344CB8AC3E}">
        <p14:creationId xmlns:p14="http://schemas.microsoft.com/office/powerpoint/2010/main" val="34965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508000" y="1392149"/>
            <a:ext cx="11173968" cy="1801988"/>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508000" y="3569917"/>
            <a:ext cx="11173968" cy="1753645"/>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t>The service named "</a:t>
            </a:r>
            <a:r>
              <a:rPr lang="en-US" sz="2800" dirty="0" err="1"/>
              <a:t>ntp</a:t>
            </a:r>
            <a:r>
              <a:rPr lang="en-US" sz="2800" dirty="0"/>
              <a:t>" is enabled (start on reboot) and started.</a:t>
            </a:r>
          </a:p>
          <a:p>
            <a:endParaRPr lang="en-US" sz="2800" dirty="0" smtClean="0"/>
          </a:p>
          <a:p>
            <a:pPr lvl="1"/>
            <a:endParaRPr lang="de-DE" sz="2400" dirty="0" smtClean="0"/>
          </a:p>
          <a:p>
            <a:pPr lvl="1"/>
            <a:endParaRPr lang="en-US" sz="2400" dirty="0" smtClean="0"/>
          </a:p>
          <a:p>
            <a:endParaRPr lang="en-US" sz="2800" dirty="0"/>
          </a:p>
        </p:txBody>
      </p:sp>
      <p:sp>
        <p:nvSpPr>
          <p:cNvPr id="14" name="Text Placeholder 13"/>
          <p:cNvSpPr txBox="1">
            <a:spLocks/>
          </p:cNvSpPr>
          <p:nvPr/>
        </p:nvSpPr>
        <p:spPr bwMode="white">
          <a:xfrm>
            <a:off x="3193657" y="5511424"/>
            <a:ext cx="6337990" cy="45723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smtClean="0">
                <a:cs typeface="Inconsolata"/>
              </a:rPr>
              <a:t>http://docs.chef.io/chef/resources.html#package</a:t>
            </a:r>
            <a:endParaRPr lang="en-US" sz="1800" dirty="0">
              <a:cs typeface="Inconsolata"/>
            </a:endParaRPr>
          </a:p>
        </p:txBody>
      </p:sp>
    </p:spTree>
    <p:extLst>
      <p:ext uri="{BB962C8B-B14F-4D97-AF65-F5344CB8AC3E}">
        <p14:creationId xmlns:p14="http://schemas.microsoft.com/office/powerpoint/2010/main" val="409942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508000" y="1392149"/>
            <a:ext cx="11173968" cy="1801988"/>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508000" y="3569917"/>
            <a:ext cx="11173968" cy="1753645"/>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t>The file name "/etc/</a:t>
            </a:r>
            <a:r>
              <a:rPr lang="en-US" sz="2800" dirty="0" err="1"/>
              <a:t>motd</a:t>
            </a:r>
            <a:r>
              <a:rPr lang="en-US" sz="2800" dirty="0"/>
              <a:t>" is created with content "This company is the property </a:t>
            </a:r>
            <a:r>
              <a:rPr lang="en-US" sz="2800" dirty="0" smtClean="0"/>
              <a:t>..."</a:t>
            </a:r>
            <a:endParaRPr lang="en-US" sz="2800" dirty="0"/>
          </a:p>
          <a:p>
            <a:endParaRPr lang="en-US" sz="2800" dirty="0" smtClean="0"/>
          </a:p>
          <a:p>
            <a:pPr lvl="1"/>
            <a:endParaRPr lang="de-DE" sz="2400" dirty="0" smtClean="0"/>
          </a:p>
          <a:p>
            <a:pPr lvl="1"/>
            <a:endParaRPr lang="en-US" sz="2400" dirty="0" smtClean="0"/>
          </a:p>
          <a:p>
            <a:endParaRPr lang="en-US" sz="2800" dirty="0"/>
          </a:p>
        </p:txBody>
      </p:sp>
      <p:sp>
        <p:nvSpPr>
          <p:cNvPr id="14" name="Text Placeholder 13"/>
          <p:cNvSpPr txBox="1">
            <a:spLocks/>
          </p:cNvSpPr>
          <p:nvPr/>
        </p:nvSpPr>
        <p:spPr bwMode="white">
          <a:xfrm>
            <a:off x="3193657" y="5511424"/>
            <a:ext cx="6337990" cy="45723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a:cs typeface="Inconsolata"/>
                <a:hlinkClick r:id="rId3"/>
              </a:rPr>
              <a:t>http://</a:t>
            </a:r>
            <a:r>
              <a:rPr lang="en-US" sz="1800" dirty="0" smtClean="0">
                <a:cs typeface="Inconsolata"/>
                <a:hlinkClick r:id="rId3"/>
              </a:rPr>
              <a:t>docs.chef.io/chef/resources.html#file</a:t>
            </a:r>
            <a:r>
              <a:rPr lang="en-US" sz="1800" dirty="0" smtClean="0">
                <a:cs typeface="Inconsolata"/>
              </a:rPr>
              <a:t>  TBD Fix all docs links</a:t>
            </a:r>
            <a:endParaRPr lang="en-US" sz="1800" dirty="0">
              <a:cs typeface="Inconsolata"/>
            </a:endParaRPr>
          </a:p>
        </p:txBody>
      </p:sp>
    </p:spTree>
    <p:extLst>
      <p:ext uri="{BB962C8B-B14F-4D97-AF65-F5344CB8AC3E}">
        <p14:creationId xmlns:p14="http://schemas.microsoft.com/office/powerpoint/2010/main" val="123993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17</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508000" y="1392149"/>
            <a:ext cx="11173968" cy="1801988"/>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508000" y="3569917"/>
            <a:ext cx="11173968" cy="1753645"/>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800" dirty="0"/>
              <a:t>The file name "/etc/</a:t>
            </a:r>
            <a:r>
              <a:rPr lang="en-US" sz="2800" dirty="0" err="1"/>
              <a:t>motd</a:t>
            </a:r>
            <a:r>
              <a:rPr lang="en-US" sz="2800" dirty="0"/>
              <a:t>" is </a:t>
            </a:r>
            <a:r>
              <a:rPr lang="en-US" sz="2800" dirty="0" smtClean="0"/>
              <a:t>deleted</a:t>
            </a:r>
            <a:endParaRPr lang="en-US" sz="2800" dirty="0"/>
          </a:p>
          <a:p>
            <a:endParaRPr lang="en-US" sz="2800" dirty="0" smtClean="0"/>
          </a:p>
          <a:p>
            <a:pPr lvl="1"/>
            <a:endParaRPr lang="de-DE" sz="2400" dirty="0" smtClean="0"/>
          </a:p>
          <a:p>
            <a:pPr lvl="1"/>
            <a:endParaRPr lang="en-US" sz="2400" dirty="0" smtClean="0"/>
          </a:p>
          <a:p>
            <a:endParaRPr lang="en-US" sz="2800" dirty="0"/>
          </a:p>
        </p:txBody>
      </p:sp>
      <p:sp>
        <p:nvSpPr>
          <p:cNvPr id="14" name="Text Placeholder 13"/>
          <p:cNvSpPr txBox="1">
            <a:spLocks/>
          </p:cNvSpPr>
          <p:nvPr/>
        </p:nvSpPr>
        <p:spPr bwMode="white">
          <a:xfrm>
            <a:off x="3193657" y="5511424"/>
            <a:ext cx="6337990" cy="45723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a:cs typeface="Inconsolata"/>
                <a:hlinkClick r:id="rId3"/>
              </a:rPr>
              <a:t>http://</a:t>
            </a:r>
            <a:r>
              <a:rPr lang="en-US" sz="1800" dirty="0" smtClean="0">
                <a:cs typeface="Inconsolata"/>
                <a:hlinkClick r:id="rId3"/>
              </a:rPr>
              <a:t>docs.chef.io/chef/resources.html#file</a:t>
            </a:r>
            <a:r>
              <a:rPr lang="en-US" sz="1800" dirty="0" smtClean="0">
                <a:cs typeface="Inconsolata"/>
              </a:rPr>
              <a:t>  TBD Fix all docs links</a:t>
            </a:r>
            <a:endParaRPr lang="en-US" sz="1800" dirty="0">
              <a:cs typeface="Inconsolata"/>
            </a:endParaRPr>
          </a:p>
        </p:txBody>
      </p:sp>
    </p:spTree>
    <p:extLst>
      <p:ext uri="{BB962C8B-B14F-4D97-AF65-F5344CB8AC3E}">
        <p14:creationId xmlns:p14="http://schemas.microsoft.com/office/powerpoint/2010/main" val="251548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a:t>
            </a:r>
            <a:r>
              <a:rPr lang="en-US" dirty="0" smtClean="0"/>
              <a:t>Try Out execute</a:t>
            </a:r>
            <a:endParaRPr lang="en-US" dirty="0"/>
          </a:p>
        </p:txBody>
      </p:sp>
      <p:sp>
        <p:nvSpPr>
          <p:cNvPr id="3" name="Content Placeholder 2"/>
          <p:cNvSpPr>
            <a:spLocks noGrp="1"/>
          </p:cNvSpPr>
          <p:nvPr>
            <p:ph sz="quarter" idx="10"/>
          </p:nvPr>
        </p:nvSpPr>
        <p:spPr>
          <a:xfrm>
            <a:off x="840828" y="1736972"/>
            <a:ext cx="10817770" cy="429276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243299" y="6434705"/>
            <a:ext cx="4261465" cy="380667"/>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
        <p:nvSpPr>
          <p:cNvPr id="7" name="Rectangle 6"/>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6879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Installing </a:t>
            </a:r>
            <a:r>
              <a:rPr lang="en-US" dirty="0" err="1"/>
              <a:t>nano</a:t>
            </a:r>
            <a:endParaRPr lang="en-US" dirty="0"/>
          </a:p>
        </p:txBody>
      </p:sp>
      <p:sp>
        <p:nvSpPr>
          <p:cNvPr id="3" name="Content Placeholder 2"/>
          <p:cNvSpPr>
            <a:spLocks noGrp="1"/>
          </p:cNvSpPr>
          <p:nvPr>
            <p:ph sz="quarter" idx="10"/>
          </p:nvPr>
        </p:nvSpPr>
        <p:spPr>
          <a:xfrm>
            <a:off x="840828" y="1736972"/>
            <a:ext cx="10817770" cy="4292767"/>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243299" y="6434705"/>
            <a:ext cx="4261465" cy="380667"/>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0792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508000" y="1047377"/>
            <a:ext cx="11173968" cy="451397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688975" lvl="1" indent="-457200">
              <a:buFont typeface="Wingdings" panose="05000000000000000000" pitchFamily="2" charset="2"/>
              <a:buChar char="Ø"/>
            </a:pPr>
            <a:r>
              <a:rPr lang="en-US" dirty="0" smtClean="0"/>
              <a:t>Install text editors on your virtual workstation</a:t>
            </a:r>
          </a:p>
          <a:p>
            <a:pPr marL="688975" lvl="1" indent="-457200">
              <a:buFont typeface="Wingdings" panose="05000000000000000000" pitchFamily="2" charset="2"/>
              <a:buChar char="Ø"/>
            </a:pPr>
            <a:r>
              <a:rPr lang="en-US" dirty="0"/>
              <a:t>Use the </a:t>
            </a:r>
            <a:r>
              <a:rPr lang="en-US" dirty="0" smtClean="0"/>
              <a:t>chef-apply command</a:t>
            </a:r>
          </a:p>
          <a:p>
            <a:pPr marL="688975" lvl="1" indent="-457200">
              <a:buFont typeface="Wingdings" panose="05000000000000000000" pitchFamily="2" charset="2"/>
              <a:buChar char="Ø"/>
            </a:pPr>
            <a:r>
              <a:rPr lang="en-US" dirty="0" smtClean="0"/>
              <a:t>Create a basic Chef recipe file</a:t>
            </a:r>
          </a:p>
          <a:p>
            <a:pPr marL="688975" lvl="1" indent="-457200">
              <a:buFont typeface="Wingdings" panose="05000000000000000000" pitchFamily="2" charset="2"/>
              <a:buChar char="Ø"/>
            </a:pPr>
            <a:r>
              <a:rPr lang="en-US" dirty="0" smtClean="0"/>
              <a:t>Define Chef Resources</a:t>
            </a:r>
          </a:p>
          <a:p>
            <a:pPr lvl="1"/>
            <a:endParaRPr lang="en-US" dirty="0" smtClean="0"/>
          </a:p>
          <a:p>
            <a:pPr marL="688975" lvl="1" indent="-457200">
              <a:buFont typeface="Arial" panose="020B0604020202020204" pitchFamily="34" charset="0"/>
              <a:buChar char="•"/>
            </a:pPr>
            <a:endParaRPr lang="en-US" dirty="0" smtClean="0"/>
          </a:p>
          <a:p>
            <a:pPr marL="688975" lvl="1" indent="-457200">
              <a:buFont typeface="Arial" panose="020B0604020202020204" pitchFamily="34" charset="0"/>
              <a:buChar char="•"/>
            </a:pPr>
            <a:endParaRPr lang="en-US" dirty="0" smtClean="0"/>
          </a:p>
          <a:p>
            <a:pPr marL="688975" lvl="1" indent="-457200">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Did I </a:t>
            </a:r>
            <a:r>
              <a:rPr lang="en-US" dirty="0" smtClean="0"/>
              <a:t>Install </a:t>
            </a:r>
            <a:r>
              <a:rPr lang="en-US" dirty="0" err="1"/>
              <a:t>nano</a:t>
            </a:r>
            <a:r>
              <a:rPr lang="en-US" dirty="0"/>
              <a:t>?</a:t>
            </a:r>
          </a:p>
        </p:txBody>
      </p:sp>
      <p:sp>
        <p:nvSpPr>
          <p:cNvPr id="3" name="Content Placeholder 2"/>
          <p:cNvSpPr>
            <a:spLocks noGrp="1"/>
          </p:cNvSpPr>
          <p:nvPr>
            <p:ph sz="quarter" idx="10"/>
          </p:nvPr>
        </p:nvSpPr>
        <p:spPr>
          <a:xfrm>
            <a:off x="840828" y="1736972"/>
            <a:ext cx="10817770" cy="4292767"/>
          </a:xfrm>
        </p:spPr>
        <p:txBody>
          <a:bodyPr/>
          <a:lstStyle/>
          <a:p>
            <a:r>
              <a:rPr lang="en-US" dirty="0" smtClean="0"/>
              <a:t>/</a:t>
            </a:r>
            <a:r>
              <a:rPr lang="en-US" dirty="0" err="1" smtClean="0"/>
              <a:t>usr</a:t>
            </a:r>
            <a:r>
              <a:rPr lang="en-US" dirty="0" smtClean="0"/>
              <a:t>/bin/</a:t>
            </a:r>
            <a:r>
              <a:rPr lang="en-US" dirty="0" err="1" smtClean="0"/>
              <a:t>nano</a:t>
            </a:r>
            <a:endParaRPr lang="en-US" dirty="0"/>
          </a:p>
        </p:txBody>
      </p:sp>
      <p:sp>
        <p:nvSpPr>
          <p:cNvPr id="4" name="Text Placeholder 3"/>
          <p:cNvSpPr>
            <a:spLocks noGrp="1"/>
          </p:cNvSpPr>
          <p:nvPr>
            <p:ph type="body" sz="quarter" idx="11"/>
          </p:nvPr>
        </p:nvSpPr>
        <p:spPr/>
        <p:txBody>
          <a:bodyPr>
            <a:normAutofit/>
          </a:bodyPr>
          <a:lstStyle/>
          <a:p>
            <a:r>
              <a:rPr lang="en-US" dirty="0"/>
              <a:t>$ which </a:t>
            </a:r>
            <a:r>
              <a:rPr lang="en-US" dirty="0" err="1"/>
              <a:t>nano</a:t>
            </a:r>
            <a:endParaRPr lang="en-US" dirty="0"/>
          </a:p>
        </p:txBody>
      </p:sp>
      <p:sp>
        <p:nvSpPr>
          <p:cNvPr id="5" name="Footer Placeholder 4"/>
          <p:cNvSpPr>
            <a:spLocks noGrp="1"/>
          </p:cNvSpPr>
          <p:nvPr>
            <p:ph type="ftr" sz="quarter" idx="14"/>
          </p:nvPr>
        </p:nvSpPr>
        <p:spPr>
          <a:xfrm>
            <a:off x="243299" y="6434705"/>
            <a:ext cx="4261465" cy="380667"/>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pic>
        <p:nvPicPr>
          <p:cNvPr id="9" name="Picture 8"/>
          <p:cNvPicPr>
            <a:picLocks noChangeAspect="1"/>
          </p:cNvPicPr>
          <p:nvPr/>
        </p:nvPicPr>
        <p:blipFill>
          <a:blip r:embed="rId3"/>
          <a:stretch>
            <a:fillRect/>
          </a:stretch>
        </p:blipFill>
        <p:spPr>
          <a:xfrm>
            <a:off x="840828" y="1784720"/>
            <a:ext cx="10662792" cy="420742"/>
          </a:xfrm>
          <a:prstGeom prst="rect">
            <a:avLst/>
          </a:prstGeom>
        </p:spPr>
      </p:pic>
    </p:spTree>
    <p:extLst>
      <p:ext uri="{BB962C8B-B14F-4D97-AF65-F5344CB8AC3E}">
        <p14:creationId xmlns:p14="http://schemas.microsoft.com/office/powerpoint/2010/main" val="12100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514350" indent="-514350">
              <a:buFont typeface="+mj-lt"/>
              <a:buAutoNum type="arabicPeriod"/>
            </a:pPr>
            <a:r>
              <a:rPr lang="en-US" sz="2800" dirty="0"/>
              <a:t>What </a:t>
            </a:r>
            <a:r>
              <a:rPr lang="en-US" sz="2800" dirty="0" smtClean="0"/>
              <a:t>would happen if you ran </a:t>
            </a:r>
            <a:r>
              <a:rPr lang="en-US" sz="2800" dirty="0"/>
              <a:t>the </a:t>
            </a:r>
            <a:r>
              <a:rPr lang="en-US" sz="2800" dirty="0" smtClean="0"/>
              <a:t>installation command </a:t>
            </a:r>
            <a:r>
              <a:rPr lang="en-US" sz="2800" dirty="0"/>
              <a:t>again</a:t>
            </a:r>
            <a:r>
              <a:rPr lang="en-US" sz="2800" dirty="0" smtClean="0"/>
              <a:t>?</a:t>
            </a:r>
          </a:p>
          <a:p>
            <a:pPr marL="514350" indent="-514350">
              <a:buFont typeface="+mj-lt"/>
              <a:buAutoNum type="arabicPeriod"/>
            </a:pPr>
            <a:endParaRPr lang="en-US" sz="2800" dirty="0"/>
          </a:p>
          <a:p>
            <a:pPr marL="514350" indent="-514350">
              <a:buFont typeface="+mj-lt"/>
              <a:buAutoNum type="arabicPeriod"/>
            </a:pPr>
            <a:r>
              <a:rPr lang="en-US" sz="2800" dirty="0" smtClean="0"/>
              <a:t>What </a:t>
            </a:r>
            <a:r>
              <a:rPr lang="en-US" sz="2800" dirty="0"/>
              <a:t>would happen if the package were to become uninstalled?</a:t>
            </a:r>
          </a:p>
          <a:p>
            <a:endParaRPr lang="en-US" sz="2800" dirty="0"/>
          </a:p>
          <a:p>
            <a:endParaRPr lang="en-US" sz="2800" dirty="0"/>
          </a:p>
          <a:p>
            <a:pPr lvl="1"/>
            <a:endParaRPr lang="de-DE" sz="2400" dirty="0"/>
          </a:p>
          <a:p>
            <a:pPr lvl="1"/>
            <a:endParaRPr lang="en-US" sz="2400" dirty="0"/>
          </a:p>
          <a:p>
            <a:endParaRPr lang="en-US" sz="28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5674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b="1" dirty="0">
                <a:latin typeface="Inconsolata"/>
                <a:cs typeface="Inconsolata"/>
              </a:rPr>
              <a:t>chef-apply</a:t>
            </a:r>
            <a:r>
              <a:rPr lang="en-US" sz="2800" dirty="0"/>
              <a:t> takes action only when it needs to. Think of it as test and repair. </a:t>
            </a:r>
            <a:endParaRPr lang="en-US" sz="2800" dirty="0" smtClean="0"/>
          </a:p>
          <a:p>
            <a:r>
              <a:rPr lang="en-US" sz="2800" dirty="0" smtClean="0"/>
              <a:t>Chef </a:t>
            </a:r>
            <a:r>
              <a:rPr lang="en-US" sz="2800" dirty="0"/>
              <a:t>looks at the current state of each resource and takes action only when that resource is out of policy.</a:t>
            </a:r>
          </a:p>
          <a:p>
            <a:endParaRPr lang="en-US" sz="2800" dirty="0"/>
          </a:p>
          <a:p>
            <a:pPr lvl="1"/>
            <a:endParaRPr lang="de-DE" sz="2400" dirty="0"/>
          </a:p>
          <a:p>
            <a:pPr lvl="1"/>
            <a:endParaRPr lang="en-US" sz="2400" dirty="0"/>
          </a:p>
          <a:p>
            <a:endParaRPr lang="en-US" sz="28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9456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433575" y="950573"/>
            <a:ext cx="11324850" cy="4956854"/>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459" y="1174858"/>
                <a:ext cx="502090" cy="3693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2400" dirty="0">
                    <a:ea typeface="ＭＳ Ｐゴシック" charset="0"/>
                    <a:cs typeface="Gill Sans" charset="0"/>
                  </a:rPr>
                  <a:t>Yes</a:t>
                </a:r>
                <a:endParaRPr lang="en-US" sz="800" dirty="0">
                  <a:ea typeface="ＭＳ Ｐゴシック" charset="0"/>
                  <a:cs typeface="Gill Sans" charset="0"/>
                </a:endParaRPr>
              </a:p>
            </p:txBody>
          </p:sp>
          <p:sp>
            <p:nvSpPr>
              <p:cNvPr id="11" name="Rectangle 21"/>
              <p:cNvSpPr>
                <a:spLocks/>
              </p:cNvSpPr>
              <p:nvPr/>
            </p:nvSpPr>
            <p:spPr bwMode="auto">
              <a:xfrm>
                <a:off x="8334091" y="1174860"/>
                <a:ext cx="393437" cy="36933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ea typeface="ＭＳ Ｐゴシック" charset="0"/>
                    <a:cs typeface="Gill Sans" charset="0"/>
                  </a:rPr>
                  <a:t>No</a:t>
                </a:r>
              </a:p>
            </p:txBody>
          </p:sp>
          <p:sp>
            <p:nvSpPr>
              <p:cNvPr id="12" name="Decision 7"/>
              <p:cNvSpPr/>
              <p:nvPr/>
            </p:nvSpPr>
            <p:spPr bwMode="auto">
              <a:xfrm>
                <a:off x="4740751" y="653413"/>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914099"/>
                <a:r>
                  <a:rPr lang="en-US" dirty="0">
                    <a:solidFill>
                      <a:srgbClr val="000000"/>
                    </a:solidFill>
                  </a:rPr>
                  <a:t>Is </a:t>
                </a:r>
                <a:r>
                  <a:rPr lang="en-US" dirty="0" smtClean="0">
                    <a:solidFill>
                      <a:srgbClr val="000000"/>
                    </a:solidFill>
                  </a:rPr>
                  <a:t>package named '</a:t>
                </a:r>
                <a:r>
                  <a:rPr lang="en-US" dirty="0" err="1" smtClean="0">
                    <a:solidFill>
                      <a:srgbClr val="000000"/>
                    </a:solidFill>
                  </a:rPr>
                  <a:t>nano</a:t>
                </a:r>
                <a:r>
                  <a:rPr lang="en-US" dirty="0" smtClean="0">
                    <a:solidFill>
                      <a:srgbClr val="000000"/>
                    </a:solidFill>
                  </a:rPr>
                  <a:t>'</a:t>
                </a:r>
                <a:r>
                  <a:rPr lang="en-US" dirty="0">
                    <a:solidFill>
                      <a:srgbClr val="000000"/>
                    </a:solidFill>
                  </a:rPr>
                  <a:t/>
                </a:r>
                <a:br>
                  <a:rPr lang="en-US" dirty="0">
                    <a:solidFill>
                      <a:srgbClr val="000000"/>
                    </a:solidFill>
                  </a:rPr>
                </a:br>
                <a:r>
                  <a:rPr lang="en-US" dirty="0" smtClean="0">
                    <a:solidFill>
                      <a:srgbClr val="000000"/>
                    </a:solidFill>
                  </a:rPr>
                  <a:t>installed?</a:t>
                </a:r>
              </a:p>
              <a:p>
                <a:pPr algn="ctr" defTabSz="914099"/>
                <a:r>
                  <a:rPr lang="en-US" dirty="0" smtClean="0">
                    <a:solidFill>
                      <a:srgbClr val="000000"/>
                    </a:solidFill>
                  </a:rPr>
                  <a:t>(test)</a:t>
                </a:r>
                <a:endParaRPr lang="en-US" dirty="0">
                  <a:solidFill>
                    <a:srgbClr val="000000"/>
                  </a:solidFill>
                </a:endParaRP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dirty="0">
                    <a:solidFill>
                      <a:srgbClr val="000000"/>
                    </a:solidFill>
                  </a:rPr>
                  <a:t>Bring resource to desired </a:t>
                </a:r>
                <a:r>
                  <a:rPr lang="en-US" dirty="0" smtClean="0">
                    <a:solidFill>
                      <a:srgbClr val="000000"/>
                    </a:solidFill>
                  </a:rPr>
                  <a:t>state</a:t>
                </a:r>
              </a:p>
              <a:p>
                <a:pPr algn="ctr" defTabSz="914099"/>
                <a:r>
                  <a:rPr lang="en-US" dirty="0" smtClean="0">
                    <a:solidFill>
                      <a:srgbClr val="000000"/>
                    </a:solidFill>
                  </a:rPr>
                  <a:t>(repair)</a:t>
                </a:r>
                <a:endParaRPr lang="en-US" dirty="0">
                  <a:solidFill>
                    <a:srgbClr val="000000"/>
                  </a:solidFill>
                </a:endParaRPr>
              </a:p>
            </p:txBody>
          </p:sp>
          <p:cxnSp>
            <p:nvCxnSpPr>
              <p:cNvPr id="15" name="Elbow Connector 14"/>
              <p:cNvCxnSpPr>
                <a:stCxn id="12" idx="1"/>
                <a:endCxn id="13" idx="0"/>
              </p:cNvCxnSpPr>
              <p:nvPr/>
            </p:nvCxnSpPr>
            <p:spPr>
              <a:xfrm rot="10800000" flipV="1">
                <a:off x="1707280" y="1557144"/>
                <a:ext cx="3033471"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57146"/>
                <a:ext cx="3033469"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91440" tIns="91440" rIns="91440" bIns="91440" rtlCol="0">
              <a:noAutofit/>
            </a:bodyPr>
            <a:lstStyle/>
            <a:p>
              <a:pPr algn="ctr"/>
              <a:r>
                <a:rPr lang="en-US" sz="3200" dirty="0" smtClean="0">
                  <a:latin typeface="Inconsolata"/>
                  <a:cs typeface="Inconsolata"/>
                </a:rPr>
                <a:t>package '</a:t>
              </a:r>
              <a:r>
                <a:rPr lang="en-US" sz="3200" dirty="0" err="1" smtClean="0">
                  <a:latin typeface="Inconsolata"/>
                  <a:cs typeface="Inconsolata"/>
                </a:rPr>
                <a:t>nano</a:t>
              </a:r>
              <a:r>
                <a:rPr lang="en-US" sz="3200" dirty="0" smtClean="0">
                  <a:latin typeface="Inconsolata"/>
                  <a:cs typeface="Inconsolata"/>
                </a:rPr>
                <a:t>'</a:t>
              </a:r>
            </a:p>
          </p:txBody>
        </p:sp>
      </p:grpSp>
    </p:spTree>
    <p:extLst>
      <p:ext uri="{BB962C8B-B14F-4D97-AF65-F5344CB8AC3E}">
        <p14:creationId xmlns:p14="http://schemas.microsoft.com/office/powerpoint/2010/main" val="298844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Hello, World?</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Create a recipe file that defines the policy: </a:t>
            </a:r>
          </a:p>
          <a:p>
            <a:pPr marL="285750" indent="-28575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342900" indent="-342900">
              <a:buFont typeface="+mj-lt"/>
              <a:buAutoNum type="arabicPeriod"/>
            </a:pPr>
            <a:endParaRPr lang="en-US" dirty="0" smtClean="0"/>
          </a:p>
          <a:p>
            <a:pPr marL="342900" indent="-342900">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963348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840828" y="1736972"/>
            <a:ext cx="10817770" cy="4320928"/>
          </a:xfrm>
        </p:spPr>
        <p:txBody>
          <a:bodyPr/>
          <a:lstStyle/>
          <a:p>
            <a:endParaRPr lang="en-US" dirty="0"/>
          </a:p>
        </p:txBody>
      </p:sp>
      <p:sp>
        <p:nvSpPr>
          <p:cNvPr id="3" name="Title 2"/>
          <p:cNvSpPr>
            <a:spLocks noGrp="1"/>
          </p:cNvSpPr>
          <p:nvPr>
            <p:ph type="title"/>
          </p:nvPr>
        </p:nvSpPr>
        <p:spPr/>
        <p:txBody>
          <a:bodyPr/>
          <a:lstStyle/>
          <a:p>
            <a:r>
              <a:rPr lang="en-US" dirty="0" smtClean="0"/>
              <a:t>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nano</a:t>
            </a:r>
            <a:r>
              <a:rPr lang="en-US" dirty="0" smtClean="0"/>
              <a:t>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634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recipe file named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2800" dirty="0" smtClean="0"/>
              <a:t>~/</a:t>
            </a:r>
            <a:r>
              <a:rPr lang="en-US" sz="2800" dirty="0" err="1" smtClean="0"/>
              <a:t>hello.rb</a:t>
            </a:r>
            <a:endParaRPr lang="en-US" sz="2800"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3080281" y="5627717"/>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03435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840828" y="1736972"/>
            <a:ext cx="10817770" cy="4320928"/>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a:t>Can 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
        <p:nvSpPr>
          <p:cNvPr id="7" name="Rectangle 6"/>
          <p:cNvSpPr/>
          <p:nvPr/>
        </p:nvSpPr>
        <p:spPr bwMode="auto">
          <a:xfrm>
            <a:off x="840425" y="173270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4134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840828" y="1736972"/>
            <a:ext cx="10817770" cy="4320928"/>
          </a:xfrm>
        </p:spPr>
        <p:txBody>
          <a:bodyPr/>
          <a:lstStyle/>
          <a:p>
            <a:r>
              <a:rPr lang="en-US" dirty="0"/>
              <a:t>Recipe: (chef-apply cookbook)::(chef-apply recipe)                                    </a:t>
            </a:r>
          </a:p>
          <a:p>
            <a:r>
              <a:rPr lang="en-US" dirty="0"/>
              <a:t>  * file[hello.txt] action create                                                     </a:t>
            </a:r>
          </a:p>
          <a:p>
            <a:r>
              <a:rPr lang="en-US" dirty="0"/>
              <a:t>    - create new file hello.txt                                                       </a:t>
            </a:r>
          </a:p>
          <a:p>
            <a:r>
              <a:rPr lang="en-US" dirty="0"/>
              <a:t>    - update content in file hello.txt from none to 315f5b                            </a:t>
            </a:r>
          </a:p>
          <a:p>
            <a:r>
              <a:rPr lang="en-US" dirty="0"/>
              <a:t>    --- hello.txt       2015-05-11 23:16:05.077570000 +0000                           </a:t>
            </a:r>
          </a:p>
          <a:p>
            <a:r>
              <a:rPr lang="en-US" dirty="0"/>
              <a:t>    +++ ./.hello.txt20150511-1615-14378d5       2015-05-11 23:16:05.077570000 +0000   </a:t>
            </a:r>
          </a:p>
          <a:p>
            <a:r>
              <a:rPr lang="en-US" dirty="0"/>
              <a:t>    @@ -1 +1,2 @@                                                                     </a:t>
            </a:r>
          </a:p>
          <a:p>
            <a:r>
              <a:rPr lang="en-US" dirty="0"/>
              <a:t>    +Hello, world! </a:t>
            </a:r>
          </a:p>
          <a:p>
            <a:endParaRPr lang="en-US" dirty="0"/>
          </a:p>
        </p:txBody>
      </p:sp>
      <p:sp>
        <p:nvSpPr>
          <p:cNvPr id="3" name="Title 2"/>
          <p:cNvSpPr>
            <a:spLocks noGrp="1"/>
          </p:cNvSpPr>
          <p:nvPr>
            <p:ph type="title"/>
          </p:nvPr>
        </p:nvSpPr>
        <p:spPr/>
        <p:txBody>
          <a:bodyPr/>
          <a:lstStyle/>
          <a:p>
            <a:r>
              <a:rPr lang="en-US" dirty="0"/>
              <a:t>Example: Applying 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
        <p:nvSpPr>
          <p:cNvPr id="8" name="Rectangle 7"/>
          <p:cNvSpPr/>
          <p:nvPr/>
        </p:nvSpPr>
        <p:spPr bwMode="auto">
          <a:xfrm>
            <a:off x="840493" y="242551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38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840828" y="1736972"/>
            <a:ext cx="10817770" cy="4320928"/>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a:t>What </a:t>
            </a:r>
            <a:r>
              <a:rPr lang="en-US" dirty="0" smtClean="0"/>
              <a:t>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
        <p:nvSpPr>
          <p:cNvPr id="8" name="Rectangle 7"/>
          <p:cNvSpPr/>
          <p:nvPr/>
        </p:nvSpPr>
        <p:spPr bwMode="auto">
          <a:xfrm>
            <a:off x="840493" y="1753995"/>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7814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Choose </a:t>
            </a:r>
            <a:r>
              <a:rPr lang="en-US" dirty="0" smtClean="0"/>
              <a:t>an </a:t>
            </a:r>
            <a:r>
              <a:rPr lang="en-US" dirty="0"/>
              <a:t>Editor</a:t>
            </a:r>
            <a:br>
              <a:rPr lang="en-US" dirty="0"/>
            </a:b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TextBox 7"/>
          <p:cNvSpPr txBox="1"/>
          <p:nvPr/>
        </p:nvSpPr>
        <p:spPr bwMode="white">
          <a:xfrm>
            <a:off x="326325" y="1084757"/>
            <a:ext cx="3589579" cy="502161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Emacs</a:t>
            </a:r>
            <a:endPar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9" name="TextBox 8"/>
          <p:cNvSpPr txBox="1"/>
          <p:nvPr/>
        </p:nvSpPr>
        <p:spPr bwMode="white">
          <a:xfrm>
            <a:off x="4244696" y="1084757"/>
            <a:ext cx="3589579" cy="502161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Nano</a:t>
            </a:r>
            <a:endParaRPr lang="en-US" dirty="0" smtClean="0"/>
          </a:p>
        </p:txBody>
      </p:sp>
      <p:sp>
        <p:nvSpPr>
          <p:cNvPr id="10" name="TextBox 9"/>
          <p:cNvSpPr txBox="1"/>
          <p:nvPr/>
        </p:nvSpPr>
        <p:spPr bwMode="white">
          <a:xfrm>
            <a:off x="8163067" y="1084757"/>
            <a:ext cx="3589579" cy="502161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Vim</a:t>
            </a:r>
            <a:endParaRPr lang="en-US" sz="40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413044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30</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What happens when I run the command again</a:t>
            </a:r>
            <a:r>
              <a:rPr lang="en-US" sz="2800" dirty="0" smtClean="0"/>
              <a:t>?</a:t>
            </a:r>
          </a:p>
          <a:p>
            <a:endParaRPr lang="en-US" sz="2800" dirty="0"/>
          </a:p>
          <a:p>
            <a:r>
              <a:rPr lang="en-US" sz="2800" dirty="0"/>
              <a:t>Again before you run the command -- think about it. What are your expectations now from the last time you ran it? What will the output look like?</a:t>
            </a:r>
          </a:p>
          <a:p>
            <a:endParaRPr lang="en-US" sz="2800" dirty="0"/>
          </a:p>
          <a:p>
            <a:pPr lvl="1"/>
            <a:endParaRPr lang="de-DE" sz="2400" dirty="0"/>
          </a:p>
          <a:p>
            <a:pPr lvl="1"/>
            <a:endParaRPr lang="en-US" sz="2400" dirty="0"/>
          </a:p>
          <a:p>
            <a:endParaRPr lang="en-US" sz="28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261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What happens when the file contents is modified</a:t>
            </a:r>
            <a:r>
              <a:rPr lang="en-US" sz="2800" dirty="0" smtClean="0"/>
              <a:t>?</a:t>
            </a:r>
          </a:p>
          <a:p>
            <a:endParaRPr lang="en-US" sz="2800" dirty="0"/>
          </a:p>
          <a:p>
            <a:r>
              <a:rPr lang="en-US" sz="2800" dirty="0"/>
              <a:t>Go ahead and modify the contents of 'hello.txt' with your text editor. Write the file and then think about what you expect to see in the output. Then run the </a:t>
            </a:r>
            <a:r>
              <a:rPr lang="en-US" sz="2800" dirty="0" smtClean="0"/>
              <a:t>chef-apply command again.</a:t>
            </a:r>
            <a:endParaRPr lang="en-US" sz="2800" dirty="0"/>
          </a:p>
          <a:p>
            <a:endParaRPr lang="en-US" sz="2800" dirty="0"/>
          </a:p>
          <a:p>
            <a:pPr lvl="1"/>
            <a:endParaRPr lang="de-DE" sz="2400" dirty="0"/>
          </a:p>
          <a:p>
            <a:pPr lvl="1"/>
            <a:endParaRPr lang="en-US" sz="2400" dirty="0"/>
          </a:p>
          <a:p>
            <a:endParaRPr lang="en-US" sz="28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5897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What happens when the file is removed</a:t>
            </a:r>
            <a:r>
              <a:rPr lang="en-US" sz="2800" dirty="0" smtClean="0"/>
              <a:t>?</a:t>
            </a:r>
          </a:p>
          <a:p>
            <a:endParaRPr lang="en-US" sz="2800" dirty="0"/>
          </a:p>
          <a:p>
            <a:r>
              <a:rPr lang="en-US" sz="2800" dirty="0"/>
              <a:t>At this point you hopefully you are starting to understand the concept of test and repair.</a:t>
            </a:r>
          </a:p>
          <a:p>
            <a:pPr lvl="1"/>
            <a:endParaRPr lang="de-DE" sz="2400" dirty="0"/>
          </a:p>
          <a:p>
            <a:pPr lvl="1"/>
            <a:endParaRPr lang="en-US" sz="2400" dirty="0"/>
          </a:p>
          <a:p>
            <a:endParaRPr lang="en-US" sz="28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43446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33</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2800" dirty="0"/>
              <a:t>What happens when the file permissions (mode), owner, or group change?</a:t>
            </a:r>
          </a:p>
          <a:p>
            <a:endParaRPr lang="en-US" sz="2800" dirty="0"/>
          </a:p>
          <a:p>
            <a:r>
              <a:rPr lang="en-US" sz="2800" dirty="0"/>
              <a:t>Have we defined a policy for these attributes? </a:t>
            </a:r>
          </a:p>
          <a:p>
            <a:pPr lvl="1"/>
            <a:endParaRPr lang="de-DE" sz="2400" dirty="0"/>
          </a:p>
          <a:p>
            <a:pPr lvl="1"/>
            <a:endParaRPr lang="en-US" sz="2400" dirty="0"/>
          </a:p>
          <a:p>
            <a:endParaRPr lang="en-US" sz="2800"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82714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40" name="TextBox 3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1964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2654712" y="3146323"/>
            <a:ext cx="801731" cy="1893192"/>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30" name="TextBox 2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424196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4041625" y="3138641"/>
            <a:ext cx="893854" cy="184461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cxnSp>
        <p:nvCxnSpPr>
          <p:cNvPr id="25" name="Straight Connector 2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00014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4671939" y="3615573"/>
            <a:ext cx="3003390" cy="1353522"/>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24026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6424909" y="4145779"/>
            <a:ext cx="914400" cy="914400"/>
          </a:xfrm>
          <a:prstGeom prst="rect">
            <a:avLst/>
          </a:prstGeom>
        </p:spPr>
        <p:txBody>
          <a:bodyPr vert="horz" wrap="none" lIns="91440" tIns="91440" rIns="91440" bIns="91440" rtlCol="0" anchor="ctr">
            <a:noAutofit/>
          </a:bodyPr>
          <a:lstStyle/>
          <a:p>
            <a:pPr algn="ctr"/>
            <a:r>
              <a:rPr lang="en-US" sz="5400" dirty="0" smtClean="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9573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2260314" y="2629588"/>
            <a:ext cx="8230599" cy="3605702"/>
          </a:xfrm>
        </p:spPr>
        <p:txBody>
          <a:bodyPr>
            <a:noAutofit/>
          </a:bodyPr>
          <a:lstStyle/>
          <a:p>
            <a:r>
              <a:rPr lang="en-US" sz="2400" b="1" dirty="0" smtClean="0"/>
              <a:t>Read </a:t>
            </a:r>
            <a:r>
              <a:rPr lang="en-US" sz="2400" dirty="0" smtClean="0">
                <a:hlinkClick r:id="rId3"/>
              </a:rPr>
              <a:t>http://docs.chef.io/chef/resources.html#file</a:t>
            </a:r>
            <a:r>
              <a:rPr lang="en-US" sz="2400" dirty="0" smtClean="0"/>
              <a:t>  </a:t>
            </a:r>
            <a:r>
              <a:rPr lang="en-US" sz="2400" dirty="0" err="1" smtClean="0"/>
              <a:t>tbd</a:t>
            </a:r>
            <a:r>
              <a:rPr lang="en-US" sz="2400" dirty="0" smtClean="0"/>
              <a:t> fix</a:t>
            </a:r>
            <a:endParaRPr lang="en-US" sz="2400" dirty="0" smtClean="0">
              <a:solidFill>
                <a:schemeClr val="tx1"/>
              </a:solidFill>
            </a:endParaRPr>
          </a:p>
          <a:p>
            <a:endParaRPr lang="en-US" sz="2400" b="1" dirty="0" smtClean="0">
              <a:solidFill>
                <a:schemeClr val="tx1"/>
              </a:solidFill>
            </a:endParaRPr>
          </a:p>
          <a:p>
            <a:r>
              <a:rPr lang="en-US" sz="2400" b="1" dirty="0" smtClean="0">
                <a:solidFill>
                  <a:schemeClr val="tx1"/>
                </a:solidFill>
              </a:rPr>
              <a:t>Discover the file resource's:</a:t>
            </a:r>
          </a:p>
          <a:p>
            <a:pPr marL="800082" lvl="1" indent="-342900" algn="l">
              <a:buFontTx/>
              <a:buChar char="•"/>
            </a:pPr>
            <a:r>
              <a:rPr lang="en-US" sz="2000" dirty="0" smtClean="0">
                <a:solidFill>
                  <a:schemeClr val="tx1"/>
                </a:solidFill>
              </a:rPr>
              <a:t>default action</a:t>
            </a:r>
          </a:p>
          <a:p>
            <a:pPr marL="800082" lvl="1" indent="-342900" algn="l">
              <a:buFontTx/>
              <a:buChar char="•"/>
            </a:pPr>
            <a:r>
              <a:rPr lang="en-US" sz="2000" dirty="0" smtClean="0">
                <a:solidFill>
                  <a:schemeClr val="tx1"/>
                </a:solidFill>
              </a:rPr>
              <a:t>default values for </a:t>
            </a:r>
            <a:r>
              <a:rPr lang="en-US" sz="2000" dirty="0" smtClean="0">
                <a:solidFill>
                  <a:schemeClr val="tx1"/>
                </a:solidFill>
                <a:latin typeface="Inconsolata"/>
                <a:cs typeface="Inconsolata"/>
              </a:rPr>
              <a:t>mode</a:t>
            </a:r>
            <a:r>
              <a:rPr lang="en-US" sz="2000" dirty="0" smtClean="0">
                <a:solidFill>
                  <a:schemeClr val="tx1"/>
                </a:solidFill>
              </a:rPr>
              <a:t>, </a:t>
            </a:r>
            <a:r>
              <a:rPr lang="en-US" sz="2000" dirty="0" smtClean="0">
                <a:solidFill>
                  <a:schemeClr val="tx1"/>
                </a:solidFill>
                <a:latin typeface="Inconsolata"/>
                <a:cs typeface="Inconsolata"/>
              </a:rPr>
              <a:t>owner</a:t>
            </a:r>
            <a:r>
              <a:rPr lang="en-US" sz="2000" dirty="0" smtClean="0">
                <a:solidFill>
                  <a:schemeClr val="tx1"/>
                </a:solidFill>
              </a:rPr>
              <a:t>, and </a:t>
            </a:r>
            <a:r>
              <a:rPr lang="en-US" sz="2000" dirty="0" smtClean="0">
                <a:solidFill>
                  <a:schemeClr val="tx1"/>
                </a:solidFill>
                <a:latin typeface="Inconsolata"/>
                <a:cs typeface="Inconsolata"/>
              </a:rPr>
              <a:t>group</a:t>
            </a:r>
            <a:r>
              <a:rPr lang="en-US" sz="2000" dirty="0" smtClean="0">
                <a:solidFill>
                  <a:schemeClr val="tx1"/>
                </a:solidFill>
              </a:rPr>
              <a:t>.</a:t>
            </a:r>
            <a:endParaRPr lang="en-US" sz="2000" dirty="0" smtClean="0"/>
          </a:p>
          <a:p>
            <a:endParaRPr lang="en-US" sz="2400" b="1" dirty="0" smtClean="0"/>
          </a:p>
          <a:p>
            <a:r>
              <a:rPr lang="en-US" sz="2400" b="1" dirty="0" smtClean="0"/>
              <a:t>Update the </a:t>
            </a:r>
            <a:r>
              <a:rPr lang="en-US" sz="2400" b="1" dirty="0" smtClean="0">
                <a:latin typeface="Inconsolata"/>
                <a:cs typeface="Inconsolata"/>
              </a:rPr>
              <a:t>file</a:t>
            </a:r>
            <a:r>
              <a:rPr lang="en-US" sz="2400" b="1" dirty="0" smtClean="0"/>
              <a:t> policy in "</a:t>
            </a:r>
            <a:r>
              <a:rPr lang="en-US" sz="2400" b="1" dirty="0" err="1" smtClean="0"/>
              <a:t>hello.rb</a:t>
            </a:r>
            <a:r>
              <a:rPr lang="en-US" sz="2400" b="1" dirty="0" smtClean="0"/>
              <a:t>" to:</a:t>
            </a:r>
            <a:endParaRPr lang="en-US" sz="2400" b="1" dirty="0" smtClean="0">
              <a:solidFill>
                <a:srgbClr val="3E4346"/>
              </a:solidFill>
            </a:endParaRPr>
          </a:p>
          <a:p>
            <a:pPr lvl="1" algn="l"/>
            <a:r>
              <a:rPr lang="en-US" sz="2000" dirty="0" smtClean="0">
                <a:solidFill>
                  <a:srgbClr val="3E4346"/>
                </a:solidFill>
              </a:rPr>
              <a:t>The </a:t>
            </a:r>
            <a:r>
              <a:rPr lang="en-US" sz="2000" dirty="0" smtClean="0">
                <a:solidFill>
                  <a:srgbClr val="3E4346"/>
                </a:solidFill>
                <a:cs typeface="Inconsolata"/>
              </a:rPr>
              <a:t>file</a:t>
            </a:r>
            <a:r>
              <a:rPr lang="en-US" sz="2000" dirty="0" smtClean="0">
                <a:solidFill>
                  <a:srgbClr val="3E4346"/>
                </a:solidFill>
              </a:rPr>
              <a:t> named </a:t>
            </a:r>
            <a:r>
              <a:rPr lang="en-US" sz="2000" dirty="0" smtClean="0">
                <a:solidFill>
                  <a:srgbClr val="3E4346"/>
                </a:solidFill>
                <a:cs typeface="Inconsolata"/>
              </a:rPr>
              <a:t>"</a:t>
            </a:r>
            <a:r>
              <a:rPr lang="en-US" sz="2000" dirty="0" err="1" smtClean="0">
                <a:solidFill>
                  <a:srgbClr val="3E4346"/>
                </a:solidFill>
                <a:cs typeface="Inconsolata"/>
              </a:rPr>
              <a:t>hello.txt</a:t>
            </a:r>
            <a:r>
              <a:rPr lang="en-US" sz="2000" dirty="0" smtClean="0">
                <a:solidFill>
                  <a:srgbClr val="3E4346"/>
                </a:solidFill>
                <a:cs typeface="Inconsolata"/>
              </a:rPr>
              <a:t>" </a:t>
            </a:r>
            <a:r>
              <a:rPr lang="en-US" sz="2000" dirty="0" smtClean="0">
                <a:solidFill>
                  <a:srgbClr val="3E4346"/>
                </a:solidFill>
              </a:rPr>
              <a:t>should be </a:t>
            </a:r>
            <a:r>
              <a:rPr lang="en-US" sz="2000" dirty="0" smtClean="0">
                <a:solidFill>
                  <a:srgbClr val="3E4346"/>
                </a:solidFill>
                <a:cs typeface="Inconsolata"/>
              </a:rPr>
              <a:t>created</a:t>
            </a:r>
            <a:r>
              <a:rPr lang="en-US" sz="2000" dirty="0" smtClean="0">
                <a:solidFill>
                  <a:srgbClr val="3E4346"/>
                </a:solidFill>
              </a:rPr>
              <a:t> with the </a:t>
            </a:r>
            <a:r>
              <a:rPr lang="en-US" sz="2000" dirty="0" smtClean="0">
                <a:solidFill>
                  <a:srgbClr val="3E4346"/>
                </a:solidFill>
                <a:cs typeface="Inconsolata"/>
              </a:rPr>
              <a:t>content</a:t>
            </a:r>
            <a:r>
              <a:rPr lang="en-US" sz="2000" b="1" dirty="0" smtClean="0">
                <a:solidFill>
                  <a:srgbClr val="3E4346"/>
                </a:solidFill>
              </a:rPr>
              <a:t> </a:t>
            </a:r>
            <a:r>
              <a:rPr lang="en-US" sz="2000" dirty="0" smtClean="0">
                <a:solidFill>
                  <a:srgbClr val="3E4346"/>
                </a:solidFill>
              </a:rPr>
              <a:t>"Hello, world!", </a:t>
            </a:r>
            <a:r>
              <a:rPr lang="en-US" sz="2000" dirty="0" smtClean="0">
                <a:solidFill>
                  <a:srgbClr val="3E4346"/>
                </a:solidFill>
                <a:cs typeface="Inconsolata"/>
              </a:rPr>
              <a:t>mode</a:t>
            </a:r>
            <a:r>
              <a:rPr lang="en-US" sz="2000" dirty="0" smtClean="0">
                <a:solidFill>
                  <a:srgbClr val="3E4346"/>
                </a:solidFill>
              </a:rPr>
              <a:t> "0644", </a:t>
            </a:r>
            <a:r>
              <a:rPr lang="en-US" sz="2000" dirty="0" smtClean="0">
                <a:solidFill>
                  <a:srgbClr val="3E4346"/>
                </a:solidFill>
                <a:cs typeface="Inconsolata"/>
              </a:rPr>
              <a:t>owner</a:t>
            </a:r>
            <a:r>
              <a:rPr lang="en-US" sz="2000" dirty="0" smtClean="0">
                <a:solidFill>
                  <a:srgbClr val="3E4346"/>
                </a:solidFill>
              </a:rPr>
              <a:t> is "root", and </a:t>
            </a:r>
            <a:r>
              <a:rPr lang="en-US" sz="2000" dirty="0" smtClean="0">
                <a:solidFill>
                  <a:srgbClr val="3E4346"/>
                </a:solidFill>
                <a:cs typeface="Inconsolata"/>
              </a:rPr>
              <a:t>group</a:t>
            </a:r>
            <a:r>
              <a:rPr lang="en-US" sz="2000" dirty="0" smtClean="0">
                <a:solidFill>
                  <a:srgbClr val="3E4346"/>
                </a:solidFill>
              </a:rPr>
              <a:t> is "root"</a:t>
            </a:r>
          </a:p>
          <a:p>
            <a:endParaRPr lang="en-US" sz="24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015105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Emacs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a:latin typeface="Inconsolata"/>
                <a:cs typeface="Inconsolata"/>
              </a:rPr>
              <a:t>OPEN </a:t>
            </a:r>
            <a:r>
              <a:rPr lang="en-US" dirty="0" smtClean="0">
                <a:latin typeface="Inconsolata"/>
                <a:cs typeface="Inconsolata"/>
              </a:rPr>
              <a:t>FILE	</a:t>
            </a:r>
            <a:r>
              <a:rPr lang="en-US" dirty="0">
                <a:latin typeface="Inconsolata"/>
                <a:cs typeface="Inconsolata"/>
              </a:rPr>
              <a:t>$ </a:t>
            </a:r>
            <a:r>
              <a:rPr lang="en-US" dirty="0" err="1">
                <a:latin typeface="Inconsolata"/>
                <a:cs typeface="Inconsolata"/>
              </a:rPr>
              <a:t>emacs</a:t>
            </a:r>
            <a:r>
              <a:rPr lang="en-US" dirty="0">
                <a:latin typeface="Inconsolata"/>
                <a:cs typeface="Inconsolata"/>
              </a:rPr>
              <a:t> FILENAME</a:t>
            </a:r>
          </a:p>
          <a:p>
            <a:endParaRPr lang="en-US" dirty="0" smtClean="0">
              <a:latin typeface="Inconsolata"/>
              <a:cs typeface="Inconsolata"/>
            </a:endParaRPr>
          </a:p>
          <a:p>
            <a:r>
              <a:rPr lang="en-US" dirty="0">
                <a:latin typeface="Inconsolata"/>
                <a:cs typeface="Inconsolata"/>
              </a:rPr>
              <a:t>WRITE </a:t>
            </a:r>
            <a:r>
              <a:rPr lang="en-US" dirty="0" smtClean="0">
                <a:latin typeface="Inconsolata"/>
                <a:cs typeface="Inconsolata"/>
              </a:rPr>
              <a:t>FILE	</a:t>
            </a:r>
            <a:r>
              <a:rPr lang="en-US" dirty="0" err="1">
                <a:latin typeface="Inconsolata"/>
                <a:cs typeface="Inconsolata"/>
              </a:rPr>
              <a:t>ctrl+x</a:t>
            </a:r>
            <a:r>
              <a:rPr lang="en-US" dirty="0">
                <a:latin typeface="Inconsolata"/>
                <a:cs typeface="Inconsolata"/>
              </a:rPr>
              <a:t>, </a:t>
            </a:r>
            <a:r>
              <a:rPr lang="en-US" dirty="0" err="1">
                <a:latin typeface="Inconsolata"/>
                <a:cs typeface="Inconsolata"/>
              </a:rPr>
              <a:t>ctrl+w</a:t>
            </a:r>
            <a:endParaRPr lang="en-US" dirty="0">
              <a:latin typeface="Inconsolata"/>
              <a:cs typeface="Inconsolata"/>
            </a:endParaRPr>
          </a:p>
          <a:p>
            <a:endParaRPr lang="en-US" dirty="0" smtClean="0">
              <a:latin typeface="Inconsolata"/>
              <a:cs typeface="Inconsolata"/>
            </a:endParaRPr>
          </a:p>
          <a:p>
            <a:r>
              <a:rPr lang="en-US" dirty="0" smtClean="0">
                <a:latin typeface="Inconsolata"/>
                <a:cs typeface="Inconsolata"/>
              </a:rPr>
              <a:t>EXIT	</a:t>
            </a:r>
            <a:r>
              <a:rPr lang="en-US" dirty="0">
                <a:latin typeface="Inconsolata"/>
                <a:cs typeface="Inconsolata"/>
              </a:rPr>
              <a:t> </a:t>
            </a:r>
            <a:r>
              <a:rPr lang="en-US" dirty="0" smtClean="0">
                <a:latin typeface="Inconsolata"/>
                <a:cs typeface="Inconsolata"/>
              </a:rPr>
              <a:t>		</a:t>
            </a:r>
            <a:r>
              <a:rPr lang="en-US" dirty="0" err="1" smtClean="0">
                <a:latin typeface="Inconsolata"/>
                <a:cs typeface="Inconsolata"/>
              </a:rPr>
              <a:t>ctrl+x</a:t>
            </a:r>
            <a:r>
              <a:rPr lang="en-US" dirty="0">
                <a:latin typeface="Inconsolata"/>
                <a:cs typeface="Inconsolata"/>
              </a:rPr>
              <a:t>, </a:t>
            </a:r>
            <a:r>
              <a:rPr lang="en-US" dirty="0" err="1">
                <a:latin typeface="Inconsolata"/>
                <a:cs typeface="Inconsolata"/>
              </a:rPr>
              <a:t>ctrl+c</a:t>
            </a:r>
            <a:endParaRPr lang="en-US" dirty="0">
              <a:latin typeface="Inconsolata"/>
              <a:cs typeface="Inconsolata"/>
            </a:endParaRPr>
          </a:p>
          <a:p>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updated file resource</a:t>
            </a:r>
            <a:endParaRPr lang="en-US" dirty="0"/>
          </a:p>
        </p:txBody>
      </p:sp>
      <p:sp>
        <p:nvSpPr>
          <p:cNvPr id="3" name="Content Placeholder 2"/>
          <p:cNvSpPr>
            <a:spLocks noGrp="1"/>
          </p:cNvSpPr>
          <p:nvPr>
            <p:ph sz="quarter" idx="10"/>
          </p:nvPr>
        </p:nvSpPr>
        <p:spPr>
          <a:xfrm>
            <a:off x="840828" y="1585310"/>
            <a:ext cx="5298965" cy="4458303"/>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2800" dirty="0" smtClean="0"/>
              <a:t>~/</a:t>
            </a:r>
            <a:r>
              <a:rPr lang="en-US" sz="2800" dirty="0" err="1" smtClean="0"/>
              <a:t>hello.rb</a:t>
            </a:r>
            <a:endParaRPr lang="en-US" sz="2800" dirty="0"/>
          </a:p>
        </p:txBody>
      </p:sp>
      <p:sp>
        <p:nvSpPr>
          <p:cNvPr id="5" name="Content Placeholder 4"/>
          <p:cNvSpPr>
            <a:spLocks noGrp="1"/>
          </p:cNvSpPr>
          <p:nvPr>
            <p:ph sz="quarter" idx="12"/>
          </p:nvPr>
        </p:nvSpPr>
        <p:spPr/>
        <p:txBody>
          <a:bodyPr>
            <a:normAutofit lnSpcReduction="10000"/>
          </a:bodyPr>
          <a:lstStyle/>
          <a:p>
            <a:r>
              <a:rPr lang="en-US" sz="2800" dirty="0" smtClean="0"/>
              <a:t>The default action is to create (not necessary to define it).</a:t>
            </a:r>
          </a:p>
          <a:p>
            <a:endParaRPr lang="en-US" sz="2800" dirty="0" smtClean="0"/>
          </a:p>
          <a:p>
            <a:r>
              <a:rPr lang="en-US" sz="2800" dirty="0" smtClean="0"/>
              <a:t>The default mode is "0777".</a:t>
            </a:r>
          </a:p>
          <a:p>
            <a:endParaRPr lang="en-US" sz="2800" dirty="0" smtClean="0"/>
          </a:p>
          <a:p>
            <a:r>
              <a:rPr lang="en-US" sz="2800" dirty="0" smtClean="0"/>
              <a:t>The default owner is the current user (could change).</a:t>
            </a:r>
          </a:p>
          <a:p>
            <a:endParaRPr lang="en-US" sz="2800" dirty="0" smtClean="0"/>
          </a:p>
          <a:p>
            <a:r>
              <a:rPr lang="en-US" sz="2800" dirty="0" smtClean="0"/>
              <a:t>The default group is the POSIX group (if available).</a:t>
            </a:r>
            <a:endParaRPr lang="en-US" sz="2800" dirty="0"/>
          </a:p>
        </p:txBody>
      </p:sp>
      <p:sp>
        <p:nvSpPr>
          <p:cNvPr id="12" name="Text Placeholder 6"/>
          <p:cNvSpPr>
            <a:spLocks noGrp="1"/>
          </p:cNvSpPr>
          <p:nvPr>
            <p:ph type="body" sz="quarter" idx="14"/>
          </p:nvPr>
        </p:nvSpPr>
        <p:spPr>
          <a:xfrm>
            <a:off x="840812" y="2655989"/>
            <a:ext cx="5283200" cy="469900"/>
          </a:xfrm>
        </p:spPr>
        <p:txBody>
          <a:bodyPr/>
          <a:lstStyle/>
          <a:p>
            <a:r>
              <a:rPr lang="en-US" dirty="0" smtClean="0"/>
              <a:t>+</a:t>
            </a:r>
            <a:endParaRPr lang="en-US" dirty="0"/>
          </a:p>
        </p:txBody>
      </p:sp>
      <p:sp>
        <p:nvSpPr>
          <p:cNvPr id="13" name="Text Placeholder 6"/>
          <p:cNvSpPr>
            <a:spLocks noGrp="1"/>
          </p:cNvSpPr>
          <p:nvPr>
            <p:ph type="body" sz="quarter" idx="14"/>
          </p:nvPr>
        </p:nvSpPr>
        <p:spPr>
          <a:xfrm>
            <a:off x="840812" y="3143250"/>
            <a:ext cx="5283200" cy="469900"/>
          </a:xfrm>
        </p:spPr>
        <p:txBody>
          <a:bodyPr/>
          <a:lstStyle/>
          <a:p>
            <a:r>
              <a:rPr lang="en-US" dirty="0" smtClean="0"/>
              <a:t>+</a:t>
            </a:r>
            <a:endParaRPr lang="en-US" dirty="0"/>
          </a:p>
        </p:txBody>
      </p:sp>
      <p:sp>
        <p:nvSpPr>
          <p:cNvPr id="14" name="Text Placeholder 6"/>
          <p:cNvSpPr>
            <a:spLocks noGrp="1"/>
          </p:cNvSpPr>
          <p:nvPr>
            <p:ph type="body" sz="quarter" idx="14"/>
          </p:nvPr>
        </p:nvSpPr>
        <p:spPr>
          <a:xfrm>
            <a:off x="840812" y="3626106"/>
            <a:ext cx="5283200" cy="469900"/>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48767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a:t>
            </a:r>
            <a:r>
              <a:rPr lang="en-US" dirty="0" smtClean="0"/>
              <a:t>we </a:t>
            </a:r>
            <a:r>
              <a:rPr lang="en-US" dirty="0"/>
              <a:t>answer for you? </a:t>
            </a:r>
            <a:endParaRPr lang="en-US" dirty="0">
              <a:effectLst/>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1224640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Text Placeholder 2"/>
          <p:cNvSpPr>
            <a:spLocks noGrp="1"/>
          </p:cNvSpPr>
          <p:nvPr>
            <p:ph type="body" sz="quarter" idx="10"/>
          </p:nvPr>
        </p:nvSpPr>
        <p:spPr>
          <a:xfrm>
            <a:off x="2259204" y="4342172"/>
            <a:ext cx="8488899" cy="1907089"/>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342900" indent="-342900">
              <a:buFont typeface="+mj-lt"/>
              <a:buAutoNum type="arabicPeriod"/>
            </a:pPr>
            <a:r>
              <a:rPr lang="en-US" dirty="0" smtClean="0"/>
              <a:t>Installs the $EDITOR</a:t>
            </a:r>
          </a:p>
          <a:p>
            <a:pPr marL="342900" indent="-342900">
              <a:buFont typeface="+mj-lt"/>
              <a:buAutoNum type="arabicPeriod"/>
            </a:pPr>
            <a:r>
              <a:rPr lang="en-US" dirty="0" smtClean="0"/>
              <a:t>Install the </a:t>
            </a:r>
            <a:r>
              <a:rPr lang="en-US" dirty="0" smtClean="0">
                <a:latin typeface="Inconsolata"/>
                <a:cs typeface="Inconsolata"/>
              </a:rPr>
              <a:t>tree </a:t>
            </a:r>
            <a:r>
              <a:rPr lang="en-US" dirty="0" smtClean="0"/>
              <a:t>package</a:t>
            </a:r>
          </a:p>
          <a:p>
            <a:pPr marL="342900" indent="-342900">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Alright, it seems like I could create a recipe file to setup this 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2091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840828" y="1585310"/>
            <a:ext cx="5298965" cy="4452633"/>
          </a:xfrm>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2800" dirty="0" smtClean="0"/>
              <a:t>~/</a:t>
            </a:r>
            <a:r>
              <a:rPr lang="en-US" sz="2800" dirty="0" err="1" smtClean="0"/>
              <a:t>setup.rb</a:t>
            </a:r>
            <a:endParaRPr lang="en-US" sz="2800" dirty="0"/>
          </a:p>
        </p:txBody>
      </p:sp>
      <p:sp>
        <p:nvSpPr>
          <p:cNvPr id="5" name="Content Placeholder 4"/>
          <p:cNvSpPr>
            <a:spLocks noGrp="1"/>
          </p:cNvSpPr>
          <p:nvPr>
            <p:ph sz="quarter" idx="12"/>
          </p:nvPr>
        </p:nvSpPr>
        <p:spPr/>
        <p:txBody>
          <a:bodyPr>
            <a:normAutofit/>
          </a:bodyPr>
          <a:lstStyle/>
          <a:p>
            <a:r>
              <a:rPr lang="en-US" sz="2800" dirty="0"/>
              <a:t>The package named "$EDITOR" is installed</a:t>
            </a:r>
            <a:r>
              <a:rPr lang="en-US" sz="2800" dirty="0" smtClean="0"/>
              <a:t>.</a:t>
            </a:r>
          </a:p>
          <a:p>
            <a:endParaRPr lang="en-US" sz="2800" dirty="0" smtClean="0"/>
          </a:p>
          <a:p>
            <a:r>
              <a:rPr lang="en-US" sz="2800" dirty="0" smtClean="0"/>
              <a:t>The package named tree is installed.</a:t>
            </a:r>
            <a:endParaRPr lang="en-US" sz="2800" dirty="0"/>
          </a:p>
          <a:p>
            <a:endParaRPr lang="en-US" sz="2800" dirty="0" smtClean="0"/>
          </a:p>
          <a:p>
            <a:r>
              <a:rPr lang="en-US" sz="2800" dirty="0"/>
              <a:t>The file named "/</a:t>
            </a:r>
            <a:r>
              <a:rPr lang="en-US" sz="2800" dirty="0" err="1"/>
              <a:t>etc</a:t>
            </a:r>
            <a:r>
              <a:rPr lang="en-US" sz="2800" dirty="0"/>
              <a:t>/</a:t>
            </a:r>
            <a:r>
              <a:rPr lang="en-US" sz="2800" dirty="0" err="1"/>
              <a:t>motd</a:t>
            </a:r>
            <a:r>
              <a:rPr lang="en-US" sz="2800" dirty="0"/>
              <a:t>" is created with the content </a:t>
            </a:r>
            <a:r>
              <a:rPr lang="en-US" sz="2800" dirty="0" smtClean="0"/>
              <a:t>"Property of ..."</a:t>
            </a:r>
            <a:r>
              <a:rPr lang="en-US" sz="2800" dirty="0"/>
              <a:t>.</a:t>
            </a:r>
          </a:p>
          <a:p>
            <a:endParaRPr lang="en-US" sz="2800"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18042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840828" y="1736971"/>
            <a:ext cx="10817770" cy="4213255"/>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1490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19409" y="1872245"/>
            <a:ext cx="8229600" cy="639534"/>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79701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2260314" y="2628803"/>
            <a:ext cx="8230599" cy="3648487"/>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5014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2260314" y="2628803"/>
            <a:ext cx="8230599" cy="3648487"/>
          </a:xfrm>
        </p:spPr>
        <p:txBody>
          <a:bodyPr>
            <a:normAutofit/>
          </a:bodyPr>
          <a:lstStyle/>
          <a:p>
            <a:r>
              <a:rPr lang="en-US" dirty="0"/>
              <a:t>What questions can </a:t>
            </a:r>
            <a:r>
              <a:rPr lang="en-US" dirty="0" smtClean="0"/>
              <a:t>we </a:t>
            </a:r>
            <a:r>
              <a:rPr lang="en-US" dirty="0"/>
              <a:t>answer for you? </a:t>
            </a:r>
          </a:p>
          <a:p>
            <a:pPr marL="457200" indent="-457200">
              <a:buFont typeface="Arial"/>
              <a:buChar char="•"/>
            </a:pPr>
            <a:endParaRPr lang="en-US" dirty="0" smtClean="0">
              <a:latin typeface="Inconsolata"/>
              <a:cs typeface="Inconsolata"/>
            </a:endParaRPr>
          </a:p>
          <a:p>
            <a:pPr marL="457200" indent="-457200">
              <a:buFont typeface="Arial"/>
              <a:buChar char="•"/>
            </a:pPr>
            <a:r>
              <a:rPr lang="en-US" dirty="0" smtClean="0">
                <a:latin typeface="Inconsolata"/>
                <a:cs typeface="Inconsolata"/>
              </a:rPr>
              <a:t>chef-apply</a:t>
            </a:r>
          </a:p>
          <a:p>
            <a:pPr marL="457200" indent="-457200">
              <a:buFont typeface="Arial"/>
              <a:buChar char="•"/>
            </a:pPr>
            <a:r>
              <a:rPr lang="en-US" dirty="0" smtClean="0"/>
              <a:t>Resources</a:t>
            </a:r>
          </a:p>
          <a:p>
            <a:pPr marL="457200" indent="-457200">
              <a:buFont typeface="Arial"/>
              <a:buChar char="•"/>
            </a:pPr>
            <a:r>
              <a:rPr lang="en-US" dirty="0" smtClean="0"/>
              <a:t>Resource - default actions and default attributes</a:t>
            </a:r>
          </a:p>
          <a:p>
            <a:pPr marL="457200" indent="-457200">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245571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Nano</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a:lnSpc>
                <a:spcPct val="120000"/>
              </a:lnSpc>
            </a:pPr>
            <a:r>
              <a:rPr lang="en-US" dirty="0">
                <a:latin typeface="Inconsolata"/>
                <a:cs typeface="Inconsolata"/>
              </a:rPr>
              <a:t>OPEN </a:t>
            </a:r>
            <a:r>
              <a:rPr lang="en-US" dirty="0" smtClean="0">
                <a:latin typeface="Inconsolata"/>
                <a:cs typeface="Inconsolata"/>
              </a:rPr>
              <a:t>FILE</a:t>
            </a:r>
            <a:r>
              <a:rPr lang="en-US" dirty="0">
                <a:latin typeface="Inconsolata"/>
                <a:cs typeface="Inconsolata"/>
              </a:rPr>
              <a:t>	</a:t>
            </a:r>
            <a:r>
              <a:rPr lang="en-US" dirty="0" smtClean="0">
                <a:latin typeface="Inconsolata"/>
                <a:cs typeface="Inconsolata"/>
              </a:rPr>
              <a:t>		$ </a:t>
            </a:r>
            <a:r>
              <a:rPr lang="en-US" dirty="0" err="1">
                <a:latin typeface="Inconsolata"/>
                <a:cs typeface="Inconsolata"/>
              </a:rPr>
              <a:t>nano</a:t>
            </a:r>
            <a:r>
              <a:rPr lang="en-US" dirty="0">
                <a:latin typeface="Inconsolata"/>
                <a:cs typeface="Inconsolata"/>
              </a:rPr>
              <a:t> FILENAME</a:t>
            </a:r>
          </a:p>
          <a:p>
            <a:endParaRPr lang="en-US" dirty="0" smtClean="0">
              <a:latin typeface="Inconsolata"/>
              <a:cs typeface="Inconsolata"/>
            </a:endParaRPr>
          </a:p>
          <a:p>
            <a:r>
              <a:rPr lang="en-US" dirty="0">
                <a:latin typeface="Inconsolata"/>
                <a:cs typeface="Inconsolata"/>
              </a:rPr>
              <a:t>WRITE (WHEN </a:t>
            </a:r>
            <a:r>
              <a:rPr lang="en-US" dirty="0" smtClean="0">
                <a:latin typeface="Inconsolata"/>
                <a:cs typeface="Inconsolata"/>
              </a:rPr>
              <a:t>EXITING)	</a:t>
            </a:r>
            <a:r>
              <a:rPr lang="en-US" dirty="0" err="1" smtClean="0">
                <a:latin typeface="Inconsolata"/>
                <a:cs typeface="Inconsolata"/>
              </a:rPr>
              <a:t>ctrl+x</a:t>
            </a:r>
            <a:r>
              <a:rPr lang="en-US" dirty="0">
                <a:latin typeface="Inconsolata"/>
                <a:cs typeface="Inconsolata"/>
              </a:rPr>
              <a:t>, y, ENTER</a:t>
            </a:r>
            <a:endParaRPr lang="en-US"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EXIT	</a:t>
            </a:r>
            <a:r>
              <a:rPr lang="en-US" dirty="0">
                <a:latin typeface="Inconsolata"/>
                <a:cs typeface="Inconsolata"/>
              </a:rPr>
              <a:t> </a:t>
            </a:r>
            <a:r>
              <a:rPr lang="en-US" dirty="0" smtClean="0">
                <a:latin typeface="Inconsolata"/>
                <a:cs typeface="Inconsolata"/>
              </a:rPr>
              <a:t>				</a:t>
            </a:r>
            <a:r>
              <a:rPr lang="en-US" dirty="0" err="1" smtClean="0">
                <a:latin typeface="Inconsolata"/>
                <a:cs typeface="Inconsolata"/>
              </a:rPr>
              <a:t>ctrl+x</a:t>
            </a:r>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51697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VIM</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508000" y="1392148"/>
            <a:ext cx="11173968" cy="4293035"/>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a:latin typeface="Inconsolata"/>
                <a:cs typeface="Inconsolata"/>
              </a:rPr>
              <a:t>OPEN </a:t>
            </a:r>
            <a:r>
              <a:rPr lang="en-US" dirty="0" smtClean="0">
                <a:latin typeface="Inconsolata"/>
                <a:cs typeface="Inconsolata"/>
              </a:rPr>
              <a:t>FILE			$ </a:t>
            </a:r>
            <a:r>
              <a:rPr lang="en-US" dirty="0">
                <a:latin typeface="Inconsolata"/>
                <a:cs typeface="Inconsolata"/>
              </a:rPr>
              <a:t>vim </a:t>
            </a:r>
            <a:r>
              <a:rPr lang="en-US" dirty="0" smtClean="0">
                <a:latin typeface="Inconsolata"/>
                <a:cs typeface="Inconsolata"/>
              </a:rPr>
              <a:t>FILENAME</a:t>
            </a:r>
          </a:p>
          <a:p>
            <a:pPr>
              <a:lnSpc>
                <a:spcPct val="120000"/>
              </a:lnSpc>
            </a:pPr>
            <a:r>
              <a:rPr lang="en-US" dirty="0">
                <a:latin typeface="Inconsolata"/>
                <a:cs typeface="Inconsolata"/>
              </a:rPr>
              <a:t>START </a:t>
            </a:r>
            <a:r>
              <a:rPr lang="en-US" dirty="0" smtClean="0">
                <a:latin typeface="Inconsolata"/>
                <a:cs typeface="Inconsolata"/>
              </a:rPr>
              <a:t>EDITING			</a:t>
            </a:r>
            <a:r>
              <a:rPr lang="en-US" dirty="0" err="1" smtClean="0">
                <a:latin typeface="Inconsolata"/>
                <a:cs typeface="Inconsolata"/>
              </a:rPr>
              <a:t>i</a:t>
            </a:r>
            <a:endParaRPr lang="en-US" dirty="0">
              <a:latin typeface="Inconsolata"/>
              <a:cs typeface="Inconsolata"/>
            </a:endParaRPr>
          </a:p>
          <a:p>
            <a:pPr>
              <a:lnSpc>
                <a:spcPct val="120000"/>
              </a:lnSpc>
            </a:pPr>
            <a:r>
              <a:rPr lang="en-US" dirty="0">
                <a:latin typeface="Inconsolata"/>
                <a:cs typeface="Inconsolata"/>
              </a:rPr>
              <a:t>WRITE </a:t>
            </a:r>
            <a:r>
              <a:rPr lang="en-US" dirty="0" smtClean="0">
                <a:latin typeface="Inconsolata"/>
                <a:cs typeface="Inconsolata"/>
              </a:rPr>
              <a:t>FILE			ESC</a:t>
            </a:r>
            <a:r>
              <a:rPr lang="en-US" dirty="0">
                <a:latin typeface="Inconsolata"/>
                <a:cs typeface="Inconsolata"/>
              </a:rPr>
              <a:t>, :</a:t>
            </a:r>
            <a:r>
              <a:rPr lang="en-US" dirty="0" smtClean="0">
                <a:latin typeface="Inconsolata"/>
                <a:cs typeface="Inconsolata"/>
              </a:rPr>
              <a:t>w</a:t>
            </a:r>
            <a:endParaRPr lang="en-US" dirty="0">
              <a:latin typeface="Inconsolata"/>
              <a:cs typeface="Inconsolata"/>
            </a:endParaRPr>
          </a:p>
          <a:p>
            <a:pPr>
              <a:lnSpc>
                <a:spcPct val="120000"/>
              </a:lnSpc>
            </a:pPr>
            <a:r>
              <a:rPr lang="en-US" dirty="0" smtClean="0">
                <a:latin typeface="Inconsolata"/>
                <a:cs typeface="Inconsolata"/>
              </a:rPr>
              <a:t>EXIT					ESC</a:t>
            </a:r>
            <a:r>
              <a:rPr lang="en-US" dirty="0">
                <a:latin typeface="Inconsolata"/>
                <a:cs typeface="Inconsolata"/>
              </a:rPr>
              <a:t>, :</a:t>
            </a:r>
            <a:r>
              <a:rPr lang="en-US" dirty="0" smtClean="0">
                <a:latin typeface="Inconsolata"/>
                <a:cs typeface="Inconsolata"/>
              </a:rPr>
              <a:t>q</a:t>
            </a:r>
            <a:endParaRPr lang="en-US" dirty="0">
              <a:latin typeface="Inconsolata"/>
              <a:cs typeface="Inconsolata"/>
            </a:endParaRPr>
          </a:p>
          <a:p>
            <a:pPr>
              <a:lnSpc>
                <a:spcPct val="120000"/>
              </a:lnSpc>
            </a:pPr>
            <a:r>
              <a:rPr lang="en-US" dirty="0">
                <a:latin typeface="Inconsolata"/>
                <a:cs typeface="Inconsolata"/>
              </a:rPr>
              <a:t>EXIT (don't </a:t>
            </a:r>
            <a:r>
              <a:rPr lang="en-US" dirty="0" smtClean="0">
                <a:latin typeface="Inconsolata"/>
                <a:cs typeface="Inconsolata"/>
              </a:rPr>
              <a:t>write)</a:t>
            </a:r>
            <a:r>
              <a:rPr lang="en-US" dirty="0">
                <a:latin typeface="Inconsolata"/>
                <a:cs typeface="Inconsolata"/>
              </a:rPr>
              <a:t> </a:t>
            </a:r>
            <a:r>
              <a:rPr lang="en-US" dirty="0" smtClean="0">
                <a:latin typeface="Inconsolata"/>
                <a:cs typeface="Inconsolata"/>
              </a:rPr>
              <a:t>	ESC</a:t>
            </a:r>
            <a:r>
              <a:rPr lang="en-US" dirty="0">
                <a:latin typeface="Inconsolata"/>
                <a:cs typeface="Inconsolata"/>
              </a:rPr>
              <a:t>, :q!</a:t>
            </a:r>
          </a:p>
          <a:p>
            <a:pPr>
              <a:lnSpc>
                <a:spcPct val="120000"/>
              </a:lnSpc>
            </a:pPr>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164029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How About Nano?</a:t>
            </a:r>
            <a:endParaRPr lang="en-US" dirty="0"/>
          </a:p>
        </p:txBody>
      </p:sp>
      <p:sp>
        <p:nvSpPr>
          <p:cNvPr id="3" name="Content Placeholder 2"/>
          <p:cNvSpPr>
            <a:spLocks noGrp="1"/>
          </p:cNvSpPr>
          <p:nvPr>
            <p:ph sz="quarter" idx="10"/>
          </p:nvPr>
        </p:nvSpPr>
        <p:spPr>
          <a:xfrm>
            <a:off x="840828" y="1736972"/>
            <a:ext cx="10817770" cy="4292767"/>
          </a:xfrm>
        </p:spPr>
        <p:txBody>
          <a:bodyPr/>
          <a:lstStyle/>
          <a:p>
            <a:r>
              <a:rPr lang="en-US" smtClean="0"/>
              <a:t>The program 'nano' is currently not installed. To run 'nano' please ask your administrator to install the package 'nano'</a:t>
            </a:r>
            <a:endParaRPr lang="en-US" dirty="0"/>
          </a:p>
        </p:txBody>
      </p:sp>
      <p:sp>
        <p:nvSpPr>
          <p:cNvPr id="4" name="Text Placeholder 3"/>
          <p:cNvSpPr>
            <a:spLocks noGrp="1"/>
          </p:cNvSpPr>
          <p:nvPr>
            <p:ph type="body" sz="quarter" idx="11"/>
          </p:nvPr>
        </p:nvSpPr>
        <p:spPr/>
        <p:txBody>
          <a:bodyPr>
            <a:normAutofit/>
          </a:bodyPr>
          <a:lstStyle/>
          <a:p>
            <a:r>
              <a:rPr lang="en-US" smtClean="0"/>
              <a:t>$ nano</a:t>
            </a:r>
            <a:endParaRPr lang="en-US" dirty="0"/>
          </a:p>
        </p:txBody>
      </p:sp>
      <p:sp>
        <p:nvSpPr>
          <p:cNvPr id="5" name="Footer Placeholder 4"/>
          <p:cNvSpPr>
            <a:spLocks noGrp="1"/>
          </p:cNvSpPr>
          <p:nvPr>
            <p:ph type="ftr" sz="quarter" idx="14"/>
          </p:nvPr>
        </p:nvSpPr>
        <p:spPr>
          <a:xfrm>
            <a:off x="243299" y="6434705"/>
            <a:ext cx="4261465" cy="380667"/>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40211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About </a:t>
            </a:r>
            <a:r>
              <a:rPr lang="en-US" dirty="0" smtClean="0"/>
              <a:t>VIM?</a:t>
            </a:r>
            <a:endParaRPr lang="en-US" dirty="0"/>
          </a:p>
        </p:txBody>
      </p:sp>
      <p:sp>
        <p:nvSpPr>
          <p:cNvPr id="3" name="Content Placeholder 2"/>
          <p:cNvSpPr>
            <a:spLocks noGrp="1"/>
          </p:cNvSpPr>
          <p:nvPr>
            <p:ph sz="quarter" idx="10"/>
          </p:nvPr>
        </p:nvSpPr>
        <p:spPr>
          <a:xfrm>
            <a:off x="840828" y="1736972"/>
            <a:ext cx="10817770" cy="4292767"/>
          </a:xfrm>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vim</a:t>
            </a:r>
            <a:endParaRPr lang="en-US" dirty="0"/>
          </a:p>
        </p:txBody>
      </p:sp>
      <p:sp>
        <p:nvSpPr>
          <p:cNvPr id="5" name="Footer Placeholder 4"/>
          <p:cNvSpPr>
            <a:spLocks noGrp="1"/>
          </p:cNvSpPr>
          <p:nvPr>
            <p:ph type="ftr" sz="quarter" idx="14"/>
          </p:nvPr>
        </p:nvSpPr>
        <p:spPr>
          <a:xfrm>
            <a:off x="243299" y="6434705"/>
            <a:ext cx="4261465" cy="380667"/>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3215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About </a:t>
            </a:r>
            <a:r>
              <a:rPr lang="en-US" dirty="0" err="1" smtClean="0"/>
              <a:t>Emacs</a:t>
            </a:r>
            <a:r>
              <a:rPr lang="en-US" dirty="0" smtClean="0"/>
              <a:t>?</a:t>
            </a:r>
            <a:endParaRPr lang="en-US" dirty="0"/>
          </a:p>
        </p:txBody>
      </p:sp>
      <p:sp>
        <p:nvSpPr>
          <p:cNvPr id="3" name="Content Placeholder 2"/>
          <p:cNvSpPr>
            <a:spLocks noGrp="1"/>
          </p:cNvSpPr>
          <p:nvPr>
            <p:ph sz="quarter" idx="10"/>
          </p:nvPr>
        </p:nvSpPr>
        <p:spPr>
          <a:xfrm>
            <a:off x="840828" y="1736972"/>
            <a:ext cx="10817770" cy="4292767"/>
          </a:xfrm>
        </p:spPr>
        <p:txBody>
          <a:bodyPr/>
          <a:lstStyle/>
          <a:p>
            <a:r>
              <a:rPr lang="en-US" dirty="0"/>
              <a:t>The program '</a:t>
            </a:r>
            <a:r>
              <a:rPr lang="en-US" dirty="0" err="1"/>
              <a:t>emacs</a:t>
            </a:r>
            <a:r>
              <a:rPr lang="en-US" dirty="0"/>
              <a:t>'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a:t>
            </a:r>
            <a:r>
              <a:rPr lang="en-US" dirty="0" err="1" smtClean="0"/>
              <a:t>emacs</a:t>
            </a:r>
            <a:endParaRPr lang="en-US" dirty="0"/>
          </a:p>
        </p:txBody>
      </p:sp>
      <p:sp>
        <p:nvSpPr>
          <p:cNvPr id="5" name="Footer Placeholder 4"/>
          <p:cNvSpPr>
            <a:spLocks noGrp="1"/>
          </p:cNvSpPr>
          <p:nvPr>
            <p:ph type="ftr" sz="quarter" idx="14"/>
          </p:nvPr>
        </p:nvSpPr>
        <p:spPr>
          <a:xfrm>
            <a:off x="243299" y="6434705"/>
            <a:ext cx="4261465" cy="380667"/>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1942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12868</TotalTime>
  <Words>4208</Words>
  <Application>Microsoft Office PowerPoint</Application>
  <PresentationFormat>Widescreen</PresentationFormat>
  <Paragraphs>622</Paragraphs>
  <Slides>48</Slides>
  <Notes>48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48</vt:i4>
      </vt:variant>
    </vt:vector>
  </HeadingPairs>
  <TitlesOfParts>
    <vt:vector size="56" baseType="lpstr">
      <vt:lpstr>ＭＳ Ｐゴシック</vt:lpstr>
      <vt:lpstr>Arial</vt:lpstr>
      <vt:lpstr>Courier New</vt:lpstr>
      <vt:lpstr>Gill Sans</vt:lpstr>
      <vt:lpstr>Gill Sans MT</vt:lpstr>
      <vt:lpstr>Inconsolata</vt:lpstr>
      <vt:lpstr>Wingdings</vt:lpstr>
      <vt:lpstr>ChefDk3.2Template</vt:lpstr>
      <vt:lpstr>Chef Resources</vt:lpstr>
      <vt:lpstr>Objectives</vt:lpstr>
      <vt:lpstr>Choose an Editor </vt:lpstr>
      <vt:lpstr>Emacs</vt:lpstr>
      <vt:lpstr>Nano</vt:lpstr>
      <vt:lpstr>VIM</vt:lpstr>
      <vt:lpstr>How About Nano?</vt:lpstr>
      <vt:lpstr>How About VIM?</vt:lpstr>
      <vt:lpstr>How About Emacs?</vt:lpstr>
      <vt:lpstr>Learning Chef</vt:lpstr>
      <vt:lpstr>What is chef-apply?</vt:lpstr>
      <vt:lpstr>What Can chef-apply Do?</vt:lpstr>
      <vt:lpstr>Resources</vt:lpstr>
      <vt:lpstr>Example: Package</vt:lpstr>
      <vt:lpstr>Example: Service</vt:lpstr>
      <vt:lpstr>Example: File</vt:lpstr>
      <vt:lpstr>Example: File</vt:lpstr>
      <vt:lpstr>Let's Try Out execute</vt:lpstr>
      <vt:lpstr>Example: Installing nano</vt:lpstr>
      <vt:lpstr>Did I Install nano?</vt:lpstr>
      <vt:lpstr>Test and Repair</vt:lpstr>
      <vt:lpstr>Test and Repair</vt:lpstr>
      <vt:lpstr>Test and Repair</vt:lpstr>
      <vt:lpstr>Hello, World?</vt:lpstr>
      <vt:lpstr>Create and Open a Recipe File</vt:lpstr>
      <vt:lpstr>Creating a recipe file named hello.rb</vt:lpstr>
      <vt:lpstr>Can chef-apply Run a Recipe File?</vt:lpstr>
      <vt:lpstr>Example: Applying a Recipe File</vt:lpstr>
      <vt:lpstr>What Does hello.txt Say?</vt:lpstr>
      <vt:lpstr>Test and Repair</vt:lpstr>
      <vt:lpstr>Test and Repair</vt:lpstr>
      <vt:lpstr>Test and Repair</vt:lpstr>
      <vt:lpstr>Test and Repair</vt:lpstr>
      <vt:lpstr>Resource Definition</vt:lpstr>
      <vt:lpstr>Resource Definition</vt:lpstr>
      <vt:lpstr>Resource Definition</vt:lpstr>
      <vt:lpstr>Resource Definition</vt:lpstr>
      <vt:lpstr>Resource Definition</vt:lpstr>
      <vt:lpstr>The file resource</vt:lpstr>
      <vt:lpstr>The updated file resource</vt:lpstr>
      <vt:lpstr>Questions</vt:lpstr>
      <vt:lpstr>Workstation Setup</vt:lpstr>
      <vt:lpstr>Workstation Setup Recipe File</vt:lpstr>
      <vt:lpstr>Apply the Setup Recipe</vt:lpstr>
      <vt:lpstr>Let's Talk About Resources</vt:lpstr>
      <vt:lpstr>Discussion</vt:lpstr>
      <vt:lpstr>Q &amp; 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1610</cp:revision>
  <cp:lastPrinted>2015-02-07T23:49:10Z</cp:lastPrinted>
  <dcterms:created xsi:type="dcterms:W3CDTF">2012-09-13T17:36:07Z</dcterms:created>
  <dcterms:modified xsi:type="dcterms:W3CDTF">2015-08-04T21:49:19Z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